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slideMasters/slideMaster5.xml" ContentType="application/vnd.openxmlformats-officedocument.presentationml.slideMaster+xml"/>
  <Override PartName="/ppt/slides/slide8.xml" ContentType="application/vnd.openxmlformats-officedocument.presentationml.slide+xml"/>
  <Override PartName="/ppt/slides/slide49.xml" ContentType="application/vnd.openxmlformats-officedocument.presentationml.slide+xml"/>
  <Override PartName="/ppt/slideLayouts/slideLayout5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diagrams/layout7.xml" ContentType="application/vnd.openxmlformats-officedocument.drawingml.diagram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723" r:id="rId4"/>
    <p:sldMasterId id="2147483736" r:id="rId5"/>
  </p:sldMasterIdLst>
  <p:notesMasterIdLst>
    <p:notesMasterId r:id="rId61"/>
  </p:notesMasterIdLst>
  <p:sldIdLst>
    <p:sldId id="256" r:id="rId6"/>
    <p:sldId id="379" r:id="rId7"/>
    <p:sldId id="401" r:id="rId8"/>
    <p:sldId id="402" r:id="rId9"/>
    <p:sldId id="403" r:id="rId10"/>
    <p:sldId id="343" r:id="rId11"/>
    <p:sldId id="344" r:id="rId12"/>
    <p:sldId id="396" r:id="rId13"/>
    <p:sldId id="408" r:id="rId14"/>
    <p:sldId id="435" r:id="rId15"/>
    <p:sldId id="367" r:id="rId16"/>
    <p:sldId id="384" r:id="rId17"/>
    <p:sldId id="351" r:id="rId18"/>
    <p:sldId id="263" r:id="rId19"/>
    <p:sldId id="380" r:id="rId20"/>
    <p:sldId id="312" r:id="rId21"/>
    <p:sldId id="311" r:id="rId22"/>
    <p:sldId id="339" r:id="rId23"/>
    <p:sldId id="387" r:id="rId24"/>
    <p:sldId id="340" r:id="rId25"/>
    <p:sldId id="341" r:id="rId26"/>
    <p:sldId id="433" r:id="rId27"/>
    <p:sldId id="338" r:id="rId28"/>
    <p:sldId id="313" r:id="rId29"/>
    <p:sldId id="385" r:id="rId30"/>
    <p:sldId id="353" r:id="rId31"/>
    <p:sldId id="427" r:id="rId32"/>
    <p:sldId id="422" r:id="rId33"/>
    <p:sldId id="428" r:id="rId34"/>
    <p:sldId id="430" r:id="rId35"/>
    <p:sldId id="432" r:id="rId36"/>
    <p:sldId id="412" r:id="rId37"/>
    <p:sldId id="413" r:id="rId38"/>
    <p:sldId id="416" r:id="rId39"/>
    <p:sldId id="376" r:id="rId40"/>
    <p:sldId id="394" r:id="rId41"/>
    <p:sldId id="398" r:id="rId42"/>
    <p:sldId id="395" r:id="rId43"/>
    <p:sldId id="320" r:id="rId44"/>
    <p:sldId id="321" r:id="rId45"/>
    <p:sldId id="322" r:id="rId46"/>
    <p:sldId id="369" r:id="rId47"/>
    <p:sldId id="356" r:id="rId48"/>
    <p:sldId id="386" r:id="rId49"/>
    <p:sldId id="265" r:id="rId50"/>
    <p:sldId id="357" r:id="rId51"/>
    <p:sldId id="434" r:id="rId52"/>
    <p:sldId id="375" r:id="rId53"/>
    <p:sldId id="371" r:id="rId54"/>
    <p:sldId id="373" r:id="rId55"/>
    <p:sldId id="360" r:id="rId56"/>
    <p:sldId id="362" r:id="rId57"/>
    <p:sldId id="260" r:id="rId58"/>
    <p:sldId id="400" r:id="rId59"/>
    <p:sldId id="411"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85" autoAdjust="0"/>
    <p:restoredTop sz="94660"/>
  </p:normalViewPr>
  <p:slideViewPr>
    <p:cSldViewPr>
      <p:cViewPr varScale="1">
        <p:scale>
          <a:sx n="72" d="100"/>
          <a:sy n="72" d="100"/>
        </p:scale>
        <p:origin x="-111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s>
</file>

<file path=ppt/diagrams/_rels/data1.xml.rels><?xml version="1.0" encoding="UTF-8" standalone="yes"?>
<Relationships xmlns="http://schemas.openxmlformats.org/package/2006/relationships"><Relationship Id="rId1"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2EDD6A-5EDF-458C-99BB-4A4536401B76}" type="doc">
      <dgm:prSet loTypeId="urn:microsoft.com/office/officeart/2005/8/layout/target3" loCatId="relationship" qsTypeId="urn:microsoft.com/office/officeart/2005/8/quickstyle/simple1" qsCatId="simple" csTypeId="urn:microsoft.com/office/officeart/2005/8/colors/accent1_1" csCatId="accent1" phldr="1"/>
      <dgm:spPr/>
      <dgm:t>
        <a:bodyPr/>
        <a:lstStyle/>
        <a:p>
          <a:endParaRPr lang="en-IN"/>
        </a:p>
      </dgm:t>
    </dgm:pt>
    <dgm:pt modelId="{C036C2EF-E86F-4725-8B34-D55F35A158A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4000" b="1" baseline="0" dirty="0" smtClean="0">
              <a:latin typeface="Lucida Calligraphy" pitchFamily="66" charset="0"/>
            </a:rPr>
            <a:t>Epidemiology of Diabetes Mellitus</a:t>
          </a:r>
          <a:endParaRPr lang="en-IN" sz="4000" b="1" baseline="0" dirty="0">
            <a:latin typeface="Lucida Calligraphy" pitchFamily="66" charset="0"/>
          </a:endParaRPr>
        </a:p>
      </dgm:t>
    </dgm:pt>
    <dgm:pt modelId="{A9725686-9C4D-4948-9D0E-F3C966A529BA}" type="parTrans" cxnId="{278D28A5-FAD6-4C53-8ED8-79F0C80639F9}">
      <dgm:prSet/>
      <dgm:spPr/>
      <dgm:t>
        <a:bodyPr/>
        <a:lstStyle/>
        <a:p>
          <a:endParaRPr lang="en-IN"/>
        </a:p>
      </dgm:t>
    </dgm:pt>
    <dgm:pt modelId="{AC448C8B-F216-47DE-8A99-22B4C33747F2}" type="sibTrans" cxnId="{278D28A5-FAD6-4C53-8ED8-79F0C80639F9}">
      <dgm:prSet/>
      <dgm:spPr/>
      <dgm:t>
        <a:bodyPr/>
        <a:lstStyle/>
        <a:p>
          <a:endParaRPr lang="en-IN"/>
        </a:p>
      </dgm:t>
    </dgm:pt>
    <dgm:pt modelId="{A54D6D27-325F-4014-B6D1-ADBE38882361}" type="pres">
      <dgm:prSet presAssocID="{512EDD6A-5EDF-458C-99BB-4A4536401B76}" presName="Name0" presStyleCnt="0">
        <dgm:presLayoutVars>
          <dgm:chMax val="7"/>
          <dgm:dir/>
          <dgm:animLvl val="lvl"/>
          <dgm:resizeHandles val="exact"/>
        </dgm:presLayoutVars>
      </dgm:prSet>
      <dgm:spPr/>
      <dgm:t>
        <a:bodyPr/>
        <a:lstStyle/>
        <a:p>
          <a:endParaRPr lang="en-IN"/>
        </a:p>
      </dgm:t>
    </dgm:pt>
    <dgm:pt modelId="{A93C72C6-B058-49D9-90A3-F2760AB26965}" type="pres">
      <dgm:prSet presAssocID="{C036C2EF-E86F-4725-8B34-D55F35A158A7}" presName="circle1" presStyleLbl="node1" presStyleIdx="0" presStyleCnt="1"/>
      <dgm:spPr>
        <a:blipFill rotWithShape="0">
          <a:blip xmlns:r="http://schemas.openxmlformats.org/officeDocument/2006/relationships" r:embed="rId1"/>
          <a:stretch>
            <a:fillRect/>
          </a:stretch>
        </a:blipFill>
      </dgm:spPr>
    </dgm:pt>
    <dgm:pt modelId="{C2B185FB-87CC-4BDF-82EC-9A2B702F70B1}" type="pres">
      <dgm:prSet presAssocID="{C036C2EF-E86F-4725-8B34-D55F35A158A7}" presName="space" presStyleCnt="0"/>
      <dgm:spPr/>
    </dgm:pt>
    <dgm:pt modelId="{277426FF-FE51-4DD6-9CC9-61C890BB0F27}" type="pres">
      <dgm:prSet presAssocID="{C036C2EF-E86F-4725-8B34-D55F35A158A7}" presName="rect1" presStyleLbl="alignAcc1" presStyleIdx="0" presStyleCnt="1" custScaleY="100000"/>
      <dgm:spPr/>
      <dgm:t>
        <a:bodyPr/>
        <a:lstStyle/>
        <a:p>
          <a:endParaRPr lang="en-IN"/>
        </a:p>
      </dgm:t>
    </dgm:pt>
    <dgm:pt modelId="{B9C00912-197C-4403-AC37-B075F09F86D7}" type="pres">
      <dgm:prSet presAssocID="{C036C2EF-E86F-4725-8B34-D55F35A158A7}" presName="rect1ParTxNoCh" presStyleLbl="alignAcc1" presStyleIdx="0" presStyleCnt="1">
        <dgm:presLayoutVars>
          <dgm:chMax val="1"/>
          <dgm:bulletEnabled val="1"/>
        </dgm:presLayoutVars>
      </dgm:prSet>
      <dgm:spPr/>
      <dgm:t>
        <a:bodyPr/>
        <a:lstStyle/>
        <a:p>
          <a:endParaRPr lang="en-IN"/>
        </a:p>
      </dgm:t>
    </dgm:pt>
  </dgm:ptLst>
  <dgm:cxnLst>
    <dgm:cxn modelId="{D206FE17-96F6-4E84-9096-DAEE037607F2}" type="presOf" srcId="{C036C2EF-E86F-4725-8B34-D55F35A158A7}" destId="{277426FF-FE51-4DD6-9CC9-61C890BB0F27}" srcOrd="0" destOrd="0" presId="urn:microsoft.com/office/officeart/2005/8/layout/target3"/>
    <dgm:cxn modelId="{180E3AA3-B464-435C-8809-BA66DEA40EDA}" type="presOf" srcId="{C036C2EF-E86F-4725-8B34-D55F35A158A7}" destId="{B9C00912-197C-4403-AC37-B075F09F86D7}" srcOrd="1" destOrd="0" presId="urn:microsoft.com/office/officeart/2005/8/layout/target3"/>
    <dgm:cxn modelId="{278D28A5-FAD6-4C53-8ED8-79F0C80639F9}" srcId="{512EDD6A-5EDF-458C-99BB-4A4536401B76}" destId="{C036C2EF-E86F-4725-8B34-D55F35A158A7}" srcOrd="0" destOrd="0" parTransId="{A9725686-9C4D-4948-9D0E-F3C966A529BA}" sibTransId="{AC448C8B-F216-47DE-8A99-22B4C33747F2}"/>
    <dgm:cxn modelId="{84BE1F63-494A-4798-A91F-36F8B21327B6}" type="presOf" srcId="{512EDD6A-5EDF-458C-99BB-4A4536401B76}" destId="{A54D6D27-325F-4014-B6D1-ADBE38882361}" srcOrd="0" destOrd="0" presId="urn:microsoft.com/office/officeart/2005/8/layout/target3"/>
    <dgm:cxn modelId="{6CE96E8D-27C7-42CC-8CD4-DBE76227B782}" type="presParOf" srcId="{A54D6D27-325F-4014-B6D1-ADBE38882361}" destId="{A93C72C6-B058-49D9-90A3-F2760AB26965}" srcOrd="0" destOrd="0" presId="urn:microsoft.com/office/officeart/2005/8/layout/target3"/>
    <dgm:cxn modelId="{E20C2947-4D15-48A3-8E2C-15326CACD265}" type="presParOf" srcId="{A54D6D27-325F-4014-B6D1-ADBE38882361}" destId="{C2B185FB-87CC-4BDF-82EC-9A2B702F70B1}" srcOrd="1" destOrd="0" presId="urn:microsoft.com/office/officeart/2005/8/layout/target3"/>
    <dgm:cxn modelId="{D24C22BE-857C-49D6-B573-43D38E82A998}" type="presParOf" srcId="{A54D6D27-325F-4014-B6D1-ADBE38882361}" destId="{277426FF-FE51-4DD6-9CC9-61C890BB0F27}" srcOrd="2" destOrd="0" presId="urn:microsoft.com/office/officeart/2005/8/layout/target3"/>
    <dgm:cxn modelId="{AC2BF061-0B0D-4BF5-9100-51CF18DD242D}" type="presParOf" srcId="{A54D6D27-325F-4014-B6D1-ADBE38882361}" destId="{B9C00912-197C-4403-AC37-B075F09F86D7}" srcOrd="3" destOrd="0" presId="urn:microsoft.com/office/officeart/2005/8/layout/target3"/>
  </dgm:cxnLst>
  <dgm:bg/>
  <dgm:whole/>
</dgm:dataModel>
</file>

<file path=ppt/diagrams/data2.xml><?xml version="1.0" encoding="utf-8"?>
<dgm:dataModel xmlns:dgm="http://schemas.openxmlformats.org/drawingml/2006/diagram" xmlns:a="http://schemas.openxmlformats.org/drawingml/2006/main">
  <dgm:ptLst>
    <dgm:pt modelId="{02E043EA-DCD2-4311-8BC9-F8E098CC04CB}" type="doc">
      <dgm:prSet loTypeId="urn:microsoft.com/office/officeart/2005/8/layout/vList2" loCatId="list" qsTypeId="urn:microsoft.com/office/officeart/2005/8/quickstyle/simple3" qsCatId="simple" csTypeId="urn:microsoft.com/office/officeart/2005/8/colors/accent0_1" csCatId="mainScheme" phldr="1"/>
      <dgm:spPr/>
      <dgm:t>
        <a:bodyPr/>
        <a:lstStyle/>
        <a:p>
          <a:endParaRPr lang="en-IN"/>
        </a:p>
      </dgm:t>
    </dgm:pt>
    <dgm:pt modelId="{ECED4DB7-95AE-4066-976A-946137233719}">
      <dgm:prSet custT="1"/>
      <dgm:spPr>
        <a:solidFill>
          <a:schemeClr val="bg2"/>
        </a:solidFill>
      </dgm:spPr>
      <dgm:t>
        <a:bodyPr/>
        <a:lstStyle/>
        <a:p>
          <a:pPr rtl="0"/>
          <a:r>
            <a:rPr lang="en-US" sz="3200" b="1" dirty="0" smtClean="0">
              <a:latin typeface="Segoe Print" pitchFamily="2" charset="0"/>
            </a:rPr>
            <a:t>Presenter :  Dr. </a:t>
          </a:r>
          <a:r>
            <a:rPr lang="en-US" sz="3200" b="1" dirty="0" err="1" smtClean="0">
              <a:latin typeface="Segoe Print" pitchFamily="2" charset="0"/>
            </a:rPr>
            <a:t>Pramod</a:t>
          </a:r>
          <a:r>
            <a:rPr lang="en-US" sz="3200" b="1" dirty="0" smtClean="0">
              <a:latin typeface="Segoe Print" pitchFamily="2" charset="0"/>
            </a:rPr>
            <a:t> Kumar </a:t>
          </a:r>
          <a:r>
            <a:rPr lang="en-US" sz="3200" b="1" dirty="0" err="1" smtClean="0">
              <a:latin typeface="Segoe Print" pitchFamily="2" charset="0"/>
            </a:rPr>
            <a:t>Sah</a:t>
          </a:r>
          <a:endParaRPr lang="en-US" sz="3200" b="1" dirty="0">
            <a:latin typeface="Segoe Print" pitchFamily="2" charset="0"/>
          </a:endParaRPr>
        </a:p>
      </dgm:t>
    </dgm:pt>
    <dgm:pt modelId="{808FE050-48C6-4EF7-BEA7-34A3087643E4}" type="parTrans" cxnId="{9451B249-76A2-4E5A-836F-8DBB3B57A495}">
      <dgm:prSet/>
      <dgm:spPr/>
      <dgm:t>
        <a:bodyPr/>
        <a:lstStyle/>
        <a:p>
          <a:endParaRPr lang="en-IN"/>
        </a:p>
      </dgm:t>
    </dgm:pt>
    <dgm:pt modelId="{10D0D7B9-5CFB-4FFC-A07A-280E9376A466}" type="sibTrans" cxnId="{9451B249-76A2-4E5A-836F-8DBB3B57A495}">
      <dgm:prSet/>
      <dgm:spPr/>
      <dgm:t>
        <a:bodyPr/>
        <a:lstStyle/>
        <a:p>
          <a:endParaRPr lang="en-IN"/>
        </a:p>
      </dgm:t>
    </dgm:pt>
    <dgm:pt modelId="{93B4032F-695D-4F4D-BCCD-413AF31843E0}">
      <dgm:prSet custT="1"/>
      <dgm:spPr>
        <a:solidFill>
          <a:schemeClr val="bg2"/>
        </a:solidFill>
      </dgm:spPr>
      <dgm:t>
        <a:bodyPr/>
        <a:lstStyle/>
        <a:p>
          <a:pPr rtl="0"/>
          <a:r>
            <a:rPr lang="en-US" sz="3200" b="1" dirty="0" smtClean="0">
              <a:latin typeface="Segoe Print" pitchFamily="2" charset="0"/>
            </a:rPr>
            <a:t>Moderator : Dr. </a:t>
          </a:r>
          <a:r>
            <a:rPr lang="en-US" sz="3200" b="1" dirty="0" err="1" smtClean="0">
              <a:latin typeface="Segoe Print" pitchFamily="2" charset="0"/>
            </a:rPr>
            <a:t>Pradeep</a:t>
          </a:r>
          <a:r>
            <a:rPr lang="en-US" sz="3200" b="1" dirty="0" smtClean="0">
              <a:latin typeface="Segoe Print" pitchFamily="2" charset="0"/>
            </a:rPr>
            <a:t> </a:t>
          </a:r>
          <a:r>
            <a:rPr lang="en-US" sz="3200" b="1" dirty="0" err="1" smtClean="0">
              <a:latin typeface="Segoe Print" pitchFamily="2" charset="0"/>
            </a:rPr>
            <a:t>Deshmukh</a:t>
          </a:r>
          <a:r>
            <a:rPr lang="en-US" sz="3200" b="1" dirty="0" smtClean="0">
              <a:latin typeface="Segoe Print" pitchFamily="2" charset="0"/>
            </a:rPr>
            <a:t> </a:t>
          </a:r>
          <a:endParaRPr lang="en-IN" sz="3200" b="1" dirty="0">
            <a:latin typeface="Segoe Print" pitchFamily="2" charset="0"/>
          </a:endParaRPr>
        </a:p>
      </dgm:t>
    </dgm:pt>
    <dgm:pt modelId="{08936654-1587-406B-823C-2A8C7A661F7C}" type="parTrans" cxnId="{DB0BA80E-B257-4B9B-A5CC-BDFAF148E31B}">
      <dgm:prSet/>
      <dgm:spPr/>
      <dgm:t>
        <a:bodyPr/>
        <a:lstStyle/>
        <a:p>
          <a:endParaRPr lang="en-IN"/>
        </a:p>
      </dgm:t>
    </dgm:pt>
    <dgm:pt modelId="{C669AC6F-909C-4E47-80AD-F16940A2E701}" type="sibTrans" cxnId="{DB0BA80E-B257-4B9B-A5CC-BDFAF148E31B}">
      <dgm:prSet/>
      <dgm:spPr/>
      <dgm:t>
        <a:bodyPr/>
        <a:lstStyle/>
        <a:p>
          <a:endParaRPr lang="en-IN"/>
        </a:p>
      </dgm:t>
    </dgm:pt>
    <dgm:pt modelId="{E61E6107-D46F-4DED-8017-5895B2587BEA}" type="pres">
      <dgm:prSet presAssocID="{02E043EA-DCD2-4311-8BC9-F8E098CC04CB}" presName="linear" presStyleCnt="0">
        <dgm:presLayoutVars>
          <dgm:animLvl val="lvl"/>
          <dgm:resizeHandles val="exact"/>
        </dgm:presLayoutVars>
      </dgm:prSet>
      <dgm:spPr/>
      <dgm:t>
        <a:bodyPr/>
        <a:lstStyle/>
        <a:p>
          <a:endParaRPr lang="en-IN"/>
        </a:p>
      </dgm:t>
    </dgm:pt>
    <dgm:pt modelId="{8644601C-63D2-47B2-9D71-C3F1117EB944}" type="pres">
      <dgm:prSet presAssocID="{ECED4DB7-95AE-4066-976A-946137233719}" presName="parentText" presStyleLbl="node1" presStyleIdx="0" presStyleCnt="2" custLinFactNeighborX="-877" custLinFactNeighborY="8566">
        <dgm:presLayoutVars>
          <dgm:chMax val="0"/>
          <dgm:bulletEnabled val="1"/>
        </dgm:presLayoutVars>
      </dgm:prSet>
      <dgm:spPr/>
      <dgm:t>
        <a:bodyPr/>
        <a:lstStyle/>
        <a:p>
          <a:endParaRPr lang="en-IN"/>
        </a:p>
      </dgm:t>
    </dgm:pt>
    <dgm:pt modelId="{55645E1D-3B12-40CC-9420-8CEC28375AF2}" type="pres">
      <dgm:prSet presAssocID="{10D0D7B9-5CFB-4FFC-A07A-280E9376A466}" presName="spacer" presStyleCnt="0"/>
      <dgm:spPr/>
    </dgm:pt>
    <dgm:pt modelId="{29290BB8-E7B4-40F5-AF84-CC623663CD0C}" type="pres">
      <dgm:prSet presAssocID="{93B4032F-695D-4F4D-BCCD-413AF31843E0}" presName="parentText" presStyleLbl="node1" presStyleIdx="1" presStyleCnt="2" custLinFactY="-2640" custLinFactNeighborX="-1158" custLinFactNeighborY="-100000">
        <dgm:presLayoutVars>
          <dgm:chMax val="0"/>
          <dgm:bulletEnabled val="1"/>
        </dgm:presLayoutVars>
      </dgm:prSet>
      <dgm:spPr/>
      <dgm:t>
        <a:bodyPr/>
        <a:lstStyle/>
        <a:p>
          <a:endParaRPr lang="en-IN"/>
        </a:p>
      </dgm:t>
    </dgm:pt>
  </dgm:ptLst>
  <dgm:cxnLst>
    <dgm:cxn modelId="{9451B249-76A2-4E5A-836F-8DBB3B57A495}" srcId="{02E043EA-DCD2-4311-8BC9-F8E098CC04CB}" destId="{ECED4DB7-95AE-4066-976A-946137233719}" srcOrd="0" destOrd="0" parTransId="{808FE050-48C6-4EF7-BEA7-34A3087643E4}" sibTransId="{10D0D7B9-5CFB-4FFC-A07A-280E9376A466}"/>
    <dgm:cxn modelId="{DB0BA80E-B257-4B9B-A5CC-BDFAF148E31B}" srcId="{02E043EA-DCD2-4311-8BC9-F8E098CC04CB}" destId="{93B4032F-695D-4F4D-BCCD-413AF31843E0}" srcOrd="1" destOrd="0" parTransId="{08936654-1587-406B-823C-2A8C7A661F7C}" sibTransId="{C669AC6F-909C-4E47-80AD-F16940A2E701}"/>
    <dgm:cxn modelId="{F4D6B237-C875-47D4-9CC6-5156B9C35495}" type="presOf" srcId="{93B4032F-695D-4F4D-BCCD-413AF31843E0}" destId="{29290BB8-E7B4-40F5-AF84-CC623663CD0C}" srcOrd="0" destOrd="0" presId="urn:microsoft.com/office/officeart/2005/8/layout/vList2"/>
    <dgm:cxn modelId="{EAA670A1-18D8-4156-ABE7-B08C00A27446}" type="presOf" srcId="{ECED4DB7-95AE-4066-976A-946137233719}" destId="{8644601C-63D2-47B2-9D71-C3F1117EB944}" srcOrd="0" destOrd="0" presId="urn:microsoft.com/office/officeart/2005/8/layout/vList2"/>
    <dgm:cxn modelId="{43DB703D-5616-4223-B67D-5051FDEA4711}" type="presOf" srcId="{02E043EA-DCD2-4311-8BC9-F8E098CC04CB}" destId="{E61E6107-D46F-4DED-8017-5895B2587BEA}" srcOrd="0" destOrd="0" presId="urn:microsoft.com/office/officeart/2005/8/layout/vList2"/>
    <dgm:cxn modelId="{357FB091-686C-407B-A7A2-A5829F19CD46}" type="presParOf" srcId="{E61E6107-D46F-4DED-8017-5895B2587BEA}" destId="{8644601C-63D2-47B2-9D71-C3F1117EB944}" srcOrd="0" destOrd="0" presId="urn:microsoft.com/office/officeart/2005/8/layout/vList2"/>
    <dgm:cxn modelId="{F1606F85-6C0B-470C-8D4F-1D3BB3BED73E}" type="presParOf" srcId="{E61E6107-D46F-4DED-8017-5895B2587BEA}" destId="{55645E1D-3B12-40CC-9420-8CEC28375AF2}" srcOrd="1" destOrd="0" presId="urn:microsoft.com/office/officeart/2005/8/layout/vList2"/>
    <dgm:cxn modelId="{3E2975F4-426A-477B-8A80-908A5A892605}" type="presParOf" srcId="{E61E6107-D46F-4DED-8017-5895B2587BEA}" destId="{29290BB8-E7B4-40F5-AF84-CC623663CD0C}" srcOrd="2"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FE065619-2160-4C83-B76D-7E88889210E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2274B42-4465-4604-AAB3-FC1A858B01DB}">
      <dgm:prSet/>
      <dgm:spPr/>
      <dgm:t>
        <a:bodyPr/>
        <a:lstStyle/>
        <a:p>
          <a:pPr rtl="0"/>
          <a:r>
            <a:rPr lang="en-US" b="1" dirty="0" smtClean="0"/>
            <a:t> Wardha</a:t>
          </a:r>
          <a:endParaRPr lang="en-US" b="1" dirty="0"/>
        </a:p>
      </dgm:t>
    </dgm:pt>
    <dgm:pt modelId="{2313061C-2132-445A-90E3-50D1BFA557C3}" type="parTrans" cxnId="{1CAF038C-FEFE-466F-B776-9A582E9DD216}">
      <dgm:prSet/>
      <dgm:spPr/>
      <dgm:t>
        <a:bodyPr/>
        <a:lstStyle/>
        <a:p>
          <a:endParaRPr lang="en-US"/>
        </a:p>
      </dgm:t>
    </dgm:pt>
    <dgm:pt modelId="{CB10577F-9F23-4BAA-B8C3-A731AF9F8F4D}" type="sibTrans" cxnId="{1CAF038C-FEFE-466F-B776-9A582E9DD216}">
      <dgm:prSet/>
      <dgm:spPr/>
      <dgm:t>
        <a:bodyPr/>
        <a:lstStyle/>
        <a:p>
          <a:endParaRPr lang="en-US"/>
        </a:p>
      </dgm:t>
    </dgm:pt>
    <dgm:pt modelId="{4DBD9AD2-25C9-4BD3-A938-806E62BFEF42}" type="pres">
      <dgm:prSet presAssocID="{FE065619-2160-4C83-B76D-7E88889210E4}" presName="linear" presStyleCnt="0">
        <dgm:presLayoutVars>
          <dgm:animLvl val="lvl"/>
          <dgm:resizeHandles val="exact"/>
        </dgm:presLayoutVars>
      </dgm:prSet>
      <dgm:spPr/>
      <dgm:t>
        <a:bodyPr/>
        <a:lstStyle/>
        <a:p>
          <a:endParaRPr lang="en-US"/>
        </a:p>
      </dgm:t>
    </dgm:pt>
    <dgm:pt modelId="{B067F45F-17BF-45D6-A708-ACD2C1B29298}" type="pres">
      <dgm:prSet presAssocID="{D2274B42-4465-4604-AAB3-FC1A858B01DB}" presName="parentText" presStyleLbl="node1" presStyleIdx="0" presStyleCnt="1">
        <dgm:presLayoutVars>
          <dgm:chMax val="0"/>
          <dgm:bulletEnabled val="1"/>
        </dgm:presLayoutVars>
      </dgm:prSet>
      <dgm:spPr/>
      <dgm:t>
        <a:bodyPr/>
        <a:lstStyle/>
        <a:p>
          <a:endParaRPr lang="en-US"/>
        </a:p>
      </dgm:t>
    </dgm:pt>
  </dgm:ptLst>
  <dgm:cxnLst>
    <dgm:cxn modelId="{8CFD2EFF-F28E-42B9-8A44-C1FEDDC18263}" type="presOf" srcId="{FE065619-2160-4C83-B76D-7E88889210E4}" destId="{4DBD9AD2-25C9-4BD3-A938-806E62BFEF42}" srcOrd="0" destOrd="0" presId="urn:microsoft.com/office/officeart/2005/8/layout/vList2"/>
    <dgm:cxn modelId="{1CAF038C-FEFE-466F-B776-9A582E9DD216}" srcId="{FE065619-2160-4C83-B76D-7E88889210E4}" destId="{D2274B42-4465-4604-AAB3-FC1A858B01DB}" srcOrd="0" destOrd="0" parTransId="{2313061C-2132-445A-90E3-50D1BFA557C3}" sibTransId="{CB10577F-9F23-4BAA-B8C3-A731AF9F8F4D}"/>
    <dgm:cxn modelId="{84E894DA-45B6-477F-8D18-6B1548C3550B}" type="presOf" srcId="{D2274B42-4465-4604-AAB3-FC1A858B01DB}" destId="{B067F45F-17BF-45D6-A708-ACD2C1B29298}" srcOrd="0" destOrd="0" presId="urn:microsoft.com/office/officeart/2005/8/layout/vList2"/>
    <dgm:cxn modelId="{F14BA225-4D48-42B1-BC37-45894722B8E9}" type="presParOf" srcId="{4DBD9AD2-25C9-4BD3-A938-806E62BFEF42}" destId="{B067F45F-17BF-45D6-A708-ACD2C1B29298}" srcOrd="0"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35D9B350-617A-420E-AD72-ABCDD9B75F8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FA0FCC3-DDBD-41F3-9157-E1AADF9B753F}">
      <dgm:prSet/>
      <dgm:spPr/>
      <dgm:t>
        <a:bodyPr/>
        <a:lstStyle/>
        <a:p>
          <a:pPr rtl="0"/>
          <a:r>
            <a:rPr lang="en-US" b="1" dirty="0" smtClean="0"/>
            <a:t>Conceptual framework of risk factors and level of prevention and management of Diabetes mellitus:</a:t>
          </a:r>
          <a:endParaRPr lang="en-US" dirty="0"/>
        </a:p>
      </dgm:t>
    </dgm:pt>
    <dgm:pt modelId="{6637CF3D-4E1A-4F25-A8AD-17BCF2CAFFC6}" type="parTrans" cxnId="{B6F58177-4986-482E-AFA1-C80954901E83}">
      <dgm:prSet/>
      <dgm:spPr/>
      <dgm:t>
        <a:bodyPr/>
        <a:lstStyle/>
        <a:p>
          <a:endParaRPr lang="en-US"/>
        </a:p>
      </dgm:t>
    </dgm:pt>
    <dgm:pt modelId="{1D998400-EB14-40C7-9959-C70175ABECC9}" type="sibTrans" cxnId="{B6F58177-4986-482E-AFA1-C80954901E83}">
      <dgm:prSet/>
      <dgm:spPr/>
      <dgm:t>
        <a:bodyPr/>
        <a:lstStyle/>
        <a:p>
          <a:endParaRPr lang="en-US"/>
        </a:p>
      </dgm:t>
    </dgm:pt>
    <dgm:pt modelId="{887B87B2-F9EE-4121-AEA6-021B8044A2C6}" type="pres">
      <dgm:prSet presAssocID="{35D9B350-617A-420E-AD72-ABCDD9B75F8C}" presName="linear" presStyleCnt="0">
        <dgm:presLayoutVars>
          <dgm:animLvl val="lvl"/>
          <dgm:resizeHandles val="exact"/>
        </dgm:presLayoutVars>
      </dgm:prSet>
      <dgm:spPr/>
      <dgm:t>
        <a:bodyPr/>
        <a:lstStyle/>
        <a:p>
          <a:endParaRPr lang="en-US"/>
        </a:p>
      </dgm:t>
    </dgm:pt>
    <dgm:pt modelId="{84206AD3-FBB7-4BDB-A789-95A4E6D594A4}" type="pres">
      <dgm:prSet presAssocID="{5FA0FCC3-DDBD-41F3-9157-E1AADF9B753F}" presName="parentText" presStyleLbl="node1" presStyleIdx="0" presStyleCnt="1" custLinFactNeighborY="-2677">
        <dgm:presLayoutVars>
          <dgm:chMax val="0"/>
          <dgm:bulletEnabled val="1"/>
        </dgm:presLayoutVars>
      </dgm:prSet>
      <dgm:spPr/>
      <dgm:t>
        <a:bodyPr/>
        <a:lstStyle/>
        <a:p>
          <a:endParaRPr lang="en-US"/>
        </a:p>
      </dgm:t>
    </dgm:pt>
  </dgm:ptLst>
  <dgm:cxnLst>
    <dgm:cxn modelId="{9C4294DE-3F4D-4FE0-9EFD-A4D2BA59C925}" type="presOf" srcId="{35D9B350-617A-420E-AD72-ABCDD9B75F8C}" destId="{887B87B2-F9EE-4121-AEA6-021B8044A2C6}" srcOrd="0" destOrd="0" presId="urn:microsoft.com/office/officeart/2005/8/layout/vList2"/>
    <dgm:cxn modelId="{B6F58177-4986-482E-AFA1-C80954901E83}" srcId="{35D9B350-617A-420E-AD72-ABCDD9B75F8C}" destId="{5FA0FCC3-DDBD-41F3-9157-E1AADF9B753F}" srcOrd="0" destOrd="0" parTransId="{6637CF3D-4E1A-4F25-A8AD-17BCF2CAFFC6}" sibTransId="{1D998400-EB14-40C7-9959-C70175ABECC9}"/>
    <dgm:cxn modelId="{A02B5420-6C71-4A40-9552-B3C882CED4BE}" type="presOf" srcId="{5FA0FCC3-DDBD-41F3-9157-E1AADF9B753F}" destId="{84206AD3-FBB7-4BDB-A789-95A4E6D594A4}" srcOrd="0" destOrd="0" presId="urn:microsoft.com/office/officeart/2005/8/layout/vList2"/>
    <dgm:cxn modelId="{FD98F701-5C6F-45B4-AD14-04C715BA7FDE}" type="presParOf" srcId="{887B87B2-F9EE-4121-AEA6-021B8044A2C6}" destId="{84206AD3-FBB7-4BDB-A789-95A4E6D594A4}" srcOrd="0"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4C3DF601-5ADB-48C0-9B0E-3E6EF909731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A734F2D-44C3-4CA6-BC1C-902542FDEEE1}">
      <dgm:prSet custT="1"/>
      <dgm:spPr/>
      <dgm:t>
        <a:bodyPr/>
        <a:lstStyle/>
        <a:p>
          <a:pPr algn="just" rtl="0"/>
          <a:r>
            <a:rPr lang="en-US" sz="3600" b="1" dirty="0" smtClean="0"/>
            <a:t>Evidence</a:t>
          </a:r>
          <a:r>
            <a:rPr lang="en-US" sz="3600" dirty="0" smtClean="0"/>
            <a:t> </a:t>
          </a:r>
          <a:r>
            <a:rPr lang="en-US" sz="3600" b="1" dirty="0" smtClean="0"/>
            <a:t>on Prevention of diabetes(Population Strategy)</a:t>
          </a:r>
          <a:endParaRPr lang="en-US" sz="3600" dirty="0"/>
        </a:p>
      </dgm:t>
    </dgm:pt>
    <dgm:pt modelId="{CB84A58A-D01D-402F-A966-1E5BC6B69894}" type="parTrans" cxnId="{135B70EB-2481-4618-BB45-D357CB1602BE}">
      <dgm:prSet/>
      <dgm:spPr/>
      <dgm:t>
        <a:bodyPr/>
        <a:lstStyle/>
        <a:p>
          <a:endParaRPr lang="en-US"/>
        </a:p>
      </dgm:t>
    </dgm:pt>
    <dgm:pt modelId="{5B75C74A-6BC0-4B1D-A903-46BE1CC83A05}" type="sibTrans" cxnId="{135B70EB-2481-4618-BB45-D357CB1602BE}">
      <dgm:prSet/>
      <dgm:spPr/>
      <dgm:t>
        <a:bodyPr/>
        <a:lstStyle/>
        <a:p>
          <a:endParaRPr lang="en-US"/>
        </a:p>
      </dgm:t>
    </dgm:pt>
    <dgm:pt modelId="{5FD1F9C3-9E26-4D35-A11E-A83919EE3F64}" type="pres">
      <dgm:prSet presAssocID="{4C3DF601-5ADB-48C0-9B0E-3E6EF909731E}" presName="linear" presStyleCnt="0">
        <dgm:presLayoutVars>
          <dgm:animLvl val="lvl"/>
          <dgm:resizeHandles val="exact"/>
        </dgm:presLayoutVars>
      </dgm:prSet>
      <dgm:spPr/>
      <dgm:t>
        <a:bodyPr/>
        <a:lstStyle/>
        <a:p>
          <a:endParaRPr lang="en-US"/>
        </a:p>
      </dgm:t>
    </dgm:pt>
    <dgm:pt modelId="{7BD03372-5261-4D5F-A37C-09DC46789E73}" type="pres">
      <dgm:prSet presAssocID="{5A734F2D-44C3-4CA6-BC1C-902542FDEEE1}" presName="parentText" presStyleLbl="node1" presStyleIdx="0" presStyleCnt="1">
        <dgm:presLayoutVars>
          <dgm:chMax val="0"/>
          <dgm:bulletEnabled val="1"/>
        </dgm:presLayoutVars>
      </dgm:prSet>
      <dgm:spPr/>
      <dgm:t>
        <a:bodyPr/>
        <a:lstStyle/>
        <a:p>
          <a:endParaRPr lang="en-US"/>
        </a:p>
      </dgm:t>
    </dgm:pt>
  </dgm:ptLst>
  <dgm:cxnLst>
    <dgm:cxn modelId="{E39F1E8C-516E-42B0-AF23-0B1CA2B7D7CF}" type="presOf" srcId="{5A734F2D-44C3-4CA6-BC1C-902542FDEEE1}" destId="{7BD03372-5261-4D5F-A37C-09DC46789E73}" srcOrd="0" destOrd="0" presId="urn:microsoft.com/office/officeart/2005/8/layout/vList2"/>
    <dgm:cxn modelId="{135B70EB-2481-4618-BB45-D357CB1602BE}" srcId="{4C3DF601-5ADB-48C0-9B0E-3E6EF909731E}" destId="{5A734F2D-44C3-4CA6-BC1C-902542FDEEE1}" srcOrd="0" destOrd="0" parTransId="{CB84A58A-D01D-402F-A966-1E5BC6B69894}" sibTransId="{5B75C74A-6BC0-4B1D-A903-46BE1CC83A05}"/>
    <dgm:cxn modelId="{3BC17DE2-62D2-4312-990F-59EB3F43E79E}" type="presOf" srcId="{4C3DF601-5ADB-48C0-9B0E-3E6EF909731E}" destId="{5FD1F9C3-9E26-4D35-A11E-A83919EE3F64}" srcOrd="0" destOrd="0" presId="urn:microsoft.com/office/officeart/2005/8/layout/vList2"/>
    <dgm:cxn modelId="{7F1BB20B-1463-4974-99FD-785114B340DD}" type="presParOf" srcId="{5FD1F9C3-9E26-4D35-A11E-A83919EE3F64}" destId="{7BD03372-5261-4D5F-A37C-09DC46789E73}" srcOrd="0"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5DB92BCB-2697-4B83-A942-94EA7A180B6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75212F0-22D1-41B4-B6C8-1ADCC23FCF6F}">
      <dgm:prSet/>
      <dgm:spPr/>
      <dgm:t>
        <a:bodyPr/>
        <a:lstStyle/>
        <a:p>
          <a:pPr rtl="0"/>
          <a:r>
            <a:rPr lang="en-US" b="1" dirty="0" smtClean="0"/>
            <a:t>National  Health </a:t>
          </a:r>
          <a:r>
            <a:rPr lang="en-US" b="1" dirty="0" err="1" smtClean="0"/>
            <a:t>programme</a:t>
          </a:r>
          <a:endParaRPr lang="en-US" dirty="0"/>
        </a:p>
      </dgm:t>
    </dgm:pt>
    <dgm:pt modelId="{72EB39AC-2B5D-47B7-8370-CED455995C93}" type="parTrans" cxnId="{C1B8627F-B027-4FB4-AE58-6A8D2B4D7C3B}">
      <dgm:prSet/>
      <dgm:spPr/>
      <dgm:t>
        <a:bodyPr/>
        <a:lstStyle/>
        <a:p>
          <a:endParaRPr lang="en-US"/>
        </a:p>
      </dgm:t>
    </dgm:pt>
    <dgm:pt modelId="{04B8141D-42EC-44AF-B5A9-C7EF9F4E3EEB}" type="sibTrans" cxnId="{C1B8627F-B027-4FB4-AE58-6A8D2B4D7C3B}">
      <dgm:prSet/>
      <dgm:spPr/>
      <dgm:t>
        <a:bodyPr/>
        <a:lstStyle/>
        <a:p>
          <a:endParaRPr lang="en-US"/>
        </a:p>
      </dgm:t>
    </dgm:pt>
    <dgm:pt modelId="{C98300E4-9B4F-42C4-A946-B157B5BBB0F5}" type="pres">
      <dgm:prSet presAssocID="{5DB92BCB-2697-4B83-A942-94EA7A180B6B}" presName="linear" presStyleCnt="0">
        <dgm:presLayoutVars>
          <dgm:animLvl val="lvl"/>
          <dgm:resizeHandles val="exact"/>
        </dgm:presLayoutVars>
      </dgm:prSet>
      <dgm:spPr/>
      <dgm:t>
        <a:bodyPr/>
        <a:lstStyle/>
        <a:p>
          <a:endParaRPr lang="en-US"/>
        </a:p>
      </dgm:t>
    </dgm:pt>
    <dgm:pt modelId="{B9EAF4FC-9D52-4636-B485-B114554F5DD7}" type="pres">
      <dgm:prSet presAssocID="{675212F0-22D1-41B4-B6C8-1ADCC23FCF6F}" presName="parentText" presStyleLbl="node1" presStyleIdx="0" presStyleCnt="1">
        <dgm:presLayoutVars>
          <dgm:chMax val="0"/>
          <dgm:bulletEnabled val="1"/>
        </dgm:presLayoutVars>
      </dgm:prSet>
      <dgm:spPr/>
      <dgm:t>
        <a:bodyPr/>
        <a:lstStyle/>
        <a:p>
          <a:endParaRPr lang="en-US"/>
        </a:p>
      </dgm:t>
    </dgm:pt>
  </dgm:ptLst>
  <dgm:cxnLst>
    <dgm:cxn modelId="{C1B8627F-B027-4FB4-AE58-6A8D2B4D7C3B}" srcId="{5DB92BCB-2697-4B83-A942-94EA7A180B6B}" destId="{675212F0-22D1-41B4-B6C8-1ADCC23FCF6F}" srcOrd="0" destOrd="0" parTransId="{72EB39AC-2B5D-47B7-8370-CED455995C93}" sibTransId="{04B8141D-42EC-44AF-B5A9-C7EF9F4E3EEB}"/>
    <dgm:cxn modelId="{8AD93867-28E3-42A9-8C96-96633D9AB58B}" type="presOf" srcId="{5DB92BCB-2697-4B83-A942-94EA7A180B6B}" destId="{C98300E4-9B4F-42C4-A946-B157B5BBB0F5}" srcOrd="0" destOrd="0" presId="urn:microsoft.com/office/officeart/2005/8/layout/vList2"/>
    <dgm:cxn modelId="{5699F823-0588-484A-952D-A2F43041E9CE}" type="presOf" srcId="{675212F0-22D1-41B4-B6C8-1ADCC23FCF6F}" destId="{B9EAF4FC-9D52-4636-B485-B114554F5DD7}" srcOrd="0" destOrd="0" presId="urn:microsoft.com/office/officeart/2005/8/layout/vList2"/>
    <dgm:cxn modelId="{3C5E2F78-BB26-4180-937F-225523060BA8}" type="presParOf" srcId="{C98300E4-9B4F-42C4-A946-B157B5BBB0F5}" destId="{B9EAF4FC-9D52-4636-B485-B114554F5DD7}" srcOrd="0"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D268C025-F093-4843-A2A6-CA1FCFAE20A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2446D3F-15A1-46DE-B473-8CA8674FDF63}">
      <dgm:prSet custT="1"/>
      <dgm:spPr/>
      <dgm:t>
        <a:bodyPr/>
        <a:lstStyle/>
        <a:p>
          <a:pPr rtl="0"/>
          <a:r>
            <a:rPr lang="en-US" sz="2400" b="1" dirty="0" smtClean="0"/>
            <a:t>National program for Prevention and control of Cancer,  Diabetes, Cardiovascular diseases and Stroke </a:t>
          </a:r>
          <a:r>
            <a:rPr lang="en-US" sz="2000" b="1" dirty="0" smtClean="0"/>
            <a:t>(NPCDCS</a:t>
          </a:r>
          <a:r>
            <a:rPr lang="en-US" sz="2000" dirty="0" smtClean="0"/>
            <a:t>)</a:t>
          </a:r>
          <a:r>
            <a:rPr lang="en-US" sz="2000" b="1" dirty="0" smtClean="0"/>
            <a:t>:</a:t>
          </a:r>
          <a:endParaRPr lang="en-US" sz="2400" dirty="0"/>
        </a:p>
      </dgm:t>
    </dgm:pt>
    <dgm:pt modelId="{55A0F717-4A58-46F3-B956-E88F004047B3}" type="parTrans" cxnId="{EEC9E57E-2841-4BA6-8443-B5448D492332}">
      <dgm:prSet/>
      <dgm:spPr/>
      <dgm:t>
        <a:bodyPr/>
        <a:lstStyle/>
        <a:p>
          <a:endParaRPr lang="en-US"/>
        </a:p>
      </dgm:t>
    </dgm:pt>
    <dgm:pt modelId="{49E5BDF7-DE7C-4089-82BB-DFDAC8FB4F74}" type="sibTrans" cxnId="{EEC9E57E-2841-4BA6-8443-B5448D492332}">
      <dgm:prSet/>
      <dgm:spPr/>
      <dgm:t>
        <a:bodyPr/>
        <a:lstStyle/>
        <a:p>
          <a:endParaRPr lang="en-US"/>
        </a:p>
      </dgm:t>
    </dgm:pt>
    <dgm:pt modelId="{C6052B25-3B6D-4593-897B-B4A3E321BE35}" type="pres">
      <dgm:prSet presAssocID="{D268C025-F093-4843-A2A6-CA1FCFAE20A5}" presName="linear" presStyleCnt="0">
        <dgm:presLayoutVars>
          <dgm:animLvl val="lvl"/>
          <dgm:resizeHandles val="exact"/>
        </dgm:presLayoutVars>
      </dgm:prSet>
      <dgm:spPr/>
      <dgm:t>
        <a:bodyPr/>
        <a:lstStyle/>
        <a:p>
          <a:endParaRPr lang="en-US"/>
        </a:p>
      </dgm:t>
    </dgm:pt>
    <dgm:pt modelId="{B035B052-CB70-4EA2-880F-A7885B214439}" type="pres">
      <dgm:prSet presAssocID="{42446D3F-15A1-46DE-B473-8CA8674FDF63}" presName="parentText" presStyleLbl="node1" presStyleIdx="0" presStyleCnt="1" custScaleY="353123" custLinFactNeighborY="7895">
        <dgm:presLayoutVars>
          <dgm:chMax val="0"/>
          <dgm:bulletEnabled val="1"/>
        </dgm:presLayoutVars>
      </dgm:prSet>
      <dgm:spPr/>
      <dgm:t>
        <a:bodyPr/>
        <a:lstStyle/>
        <a:p>
          <a:endParaRPr lang="en-US"/>
        </a:p>
      </dgm:t>
    </dgm:pt>
  </dgm:ptLst>
  <dgm:cxnLst>
    <dgm:cxn modelId="{EEC9E57E-2841-4BA6-8443-B5448D492332}" srcId="{D268C025-F093-4843-A2A6-CA1FCFAE20A5}" destId="{42446D3F-15A1-46DE-B473-8CA8674FDF63}" srcOrd="0" destOrd="0" parTransId="{55A0F717-4A58-46F3-B956-E88F004047B3}" sibTransId="{49E5BDF7-DE7C-4089-82BB-DFDAC8FB4F74}"/>
    <dgm:cxn modelId="{19FF8BAD-F9F4-4B45-A56E-B408D1B4C872}" type="presOf" srcId="{42446D3F-15A1-46DE-B473-8CA8674FDF63}" destId="{B035B052-CB70-4EA2-880F-A7885B214439}" srcOrd="0" destOrd="0" presId="urn:microsoft.com/office/officeart/2005/8/layout/vList2"/>
    <dgm:cxn modelId="{711ED999-BB41-4F77-B135-B0CB3B2FCAD8}" type="presOf" srcId="{D268C025-F093-4843-A2A6-CA1FCFAE20A5}" destId="{C6052B25-3B6D-4593-897B-B4A3E321BE35}" srcOrd="0" destOrd="0" presId="urn:microsoft.com/office/officeart/2005/8/layout/vList2"/>
    <dgm:cxn modelId="{CC09BCFA-5912-4B6F-8DD9-733EC1708434}" type="presParOf" srcId="{C6052B25-3B6D-4593-897B-B4A3E321BE35}" destId="{B035B052-CB70-4EA2-880F-A7885B214439}" srcOrd="0"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B8F7CA-C022-408E-94C0-4F0721C18BFA}" type="datetimeFigureOut">
              <a:rPr lang="en-US" smtClean="0"/>
              <a:pPr/>
              <a:t>5/2/2013</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CF3B10-C46A-4FEE-8C34-C7A384F71133}"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4CCF3B10-C46A-4FEE-8C34-C7A384F71133}" type="slidenum">
              <a:rPr lang="en-IN" smtClean="0"/>
              <a:pPr/>
              <a:t>2</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7D7FE611-99EF-4712-A99C-A2975AFBEAB9}" type="slidenum">
              <a:rPr lang="en-US" smtClean="0">
                <a:latin typeface="Times New Roman" pitchFamily="-108" charset="0"/>
              </a:rPr>
              <a:pPr/>
              <a:t>10</a:t>
            </a:fld>
            <a:endParaRPr lang="en-US" smtClean="0">
              <a:latin typeface="Times New Roman" pitchFamily="-108" charset="0"/>
            </a:endParaRPr>
          </a:p>
        </p:txBody>
      </p:sp>
      <p:sp>
        <p:nvSpPr>
          <p:cNvPr id="47107" name="Rectangle 2"/>
          <p:cNvSpPr>
            <a:spLocks noGrp="1" noRot="1" noChangeAspect="1" noChangeArrowheads="1" noTextEdit="1"/>
          </p:cNvSpPr>
          <p:nvPr>
            <p:ph type="sldImg"/>
          </p:nvPr>
        </p:nvSpPr>
        <p:spPr>
          <a:xfrm>
            <a:off x="1003300" y="471488"/>
            <a:ext cx="4856163" cy="3641725"/>
          </a:xfrm>
          <a:ln w="12700" cap="flat"/>
        </p:spPr>
      </p:sp>
      <p:sp>
        <p:nvSpPr>
          <p:cNvPr id="47108" name="Rectangle 3"/>
          <p:cNvSpPr>
            <a:spLocks noGrp="1" noChangeArrowheads="1"/>
          </p:cNvSpPr>
          <p:nvPr>
            <p:ph type="body" idx="1"/>
          </p:nvPr>
        </p:nvSpPr>
        <p:spPr>
          <a:xfrm>
            <a:off x="693738" y="4343400"/>
            <a:ext cx="5457825" cy="4114800"/>
          </a:xfrm>
          <a:noFill/>
          <a:ln/>
        </p:spPr>
        <p:txBody>
          <a:bodyPr lIns="90734" tIns="45367" rIns="90734" bIns="45367"/>
          <a:lstStyle/>
          <a:p>
            <a:pPr marL="120650" indent="-120650"/>
            <a:r>
              <a:rPr lang="en-US" dirty="0" smtClean="0">
                <a:latin typeface="Times New Roman" pitchFamily="-108" charset="0"/>
              </a:rPr>
              <a:t>  Before the manifestation of the metabolic defects that lead to type 2 diabetes, fasting and postprandial insulin levels are similar and constant. In the majority of patients in whom type 2 diabetes develops, increasing insulin resistance leads to compensatory increases in circulating insulin, which prevents an increase in glucose levels.</a:t>
            </a:r>
          </a:p>
          <a:p>
            <a:pPr marL="120650" indent="-120650"/>
            <a:r>
              <a:rPr lang="en-US" dirty="0" smtClean="0">
                <a:latin typeface="Times New Roman" pitchFamily="-108" charset="0"/>
              </a:rPr>
              <a:t>As time progresses, the insulin resistance reaches a peak and stabilizes, while the compensatory increase in insulin continues to prevent fasting glucose levels from becoming abnormal. </a:t>
            </a:r>
          </a:p>
          <a:p>
            <a:pPr marL="120650" indent="-120650"/>
            <a:r>
              <a:rPr lang="en-US" dirty="0" smtClean="0">
                <a:latin typeface="Times New Roman" pitchFamily="-108" charset="0"/>
              </a:rPr>
              <a:t>However, at some point, either because of early beta-cell dysfunction or because of a natural limit of beta-cell capacity, challenge of this delicate balance with a glucose load may demonstrate that, although fasting glucose levels remain normal, postprandial glucose levels become abnormal as a limitation in insulin response is reached. </a:t>
            </a:r>
          </a:p>
          <a:p>
            <a:pPr marL="120650" indent="-120650"/>
            <a:r>
              <a:rPr lang="en-US" dirty="0" smtClean="0">
                <a:latin typeface="Times New Roman" pitchFamily="-108" charset="0"/>
              </a:rPr>
              <a:t>Following the onset of beta-cell dysfunction, insulin levels can no longer keep up in overcoming the insulin resistance, and fasting and postprandial glucose levels increase progressively over time.</a:t>
            </a:r>
          </a:p>
          <a:p>
            <a:pPr marL="120650" indent="-120650"/>
            <a:endParaRPr lang="en-US" dirty="0" smtClean="0">
              <a:latin typeface="Times New Roman" pitchFamily="-10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mtClean="0"/>
              <a:t>In 2009, the International Diabetes Federation estimated the number of people with diabetes ages 20-79 years in 2010 and 2030 by top 10 country (or territory)</a:t>
            </a:r>
          </a:p>
          <a:p>
            <a:r>
              <a:rPr lang="en-GB" smtClean="0"/>
              <a:t>India, China, and the United States had the greatest number of people with diabetes in 2010, and these countries are expected not only to maintain this ranking but see their population of those with diabetes increase by more than 65 million</a:t>
            </a:r>
          </a:p>
          <a:p>
            <a:endParaRPr lang="en-GB" smtClean="0"/>
          </a:p>
        </p:txBody>
      </p:sp>
      <p:sp>
        <p:nvSpPr>
          <p:cNvPr id="4" name="Slide Number Placeholder 3"/>
          <p:cNvSpPr>
            <a:spLocks noGrp="1"/>
          </p:cNvSpPr>
          <p:nvPr>
            <p:ph type="sldNum" sz="quarter" idx="5"/>
          </p:nvPr>
        </p:nvSpPr>
        <p:spPr/>
        <p:txBody>
          <a:bodyPr/>
          <a:lstStyle/>
          <a:p>
            <a:pPr>
              <a:defRPr/>
            </a:pPr>
            <a:fld id="{C8EAE746-A59C-4186-BB91-A87D019577C9}" type="slidenum">
              <a:rPr lang="en-US" smtClean="0"/>
              <a:pPr>
                <a:defRPr/>
              </a:pPr>
              <a:t>15</a:t>
            </a:fld>
            <a:endParaRPr lang="en-US" dirty="0"/>
          </a:p>
        </p:txBody>
      </p:sp>
      <p:sp>
        <p:nvSpPr>
          <p:cNvPr id="7" name="TextBox 6"/>
          <p:cNvSpPr txBox="1"/>
          <p:nvPr/>
        </p:nvSpPr>
        <p:spPr>
          <a:xfrm>
            <a:off x="685800" y="8485057"/>
            <a:ext cx="5486400" cy="507831"/>
          </a:xfrm>
          <a:prstGeom prst="rect">
            <a:avLst/>
          </a:prstGeom>
          <a:noFill/>
        </p:spPr>
        <p:txBody>
          <a:bodyPr>
            <a:spAutoFit/>
          </a:bodyPr>
          <a:lstStyle/>
          <a:p>
            <a:pPr marL="111125" indent="-111125">
              <a:spcBef>
                <a:spcPts val="600"/>
              </a:spcBef>
              <a:defRPr/>
            </a:pPr>
            <a:r>
              <a:rPr lang="en-US" sz="900" b="1" dirty="0">
                <a:latin typeface="+mn-lt"/>
              </a:rPr>
              <a:t>Reference</a:t>
            </a:r>
          </a:p>
          <a:p>
            <a:pPr>
              <a:defRPr/>
            </a:pPr>
            <a:r>
              <a:rPr lang="en-US" sz="900" dirty="0">
                <a:latin typeface="+mn-lt"/>
              </a:rPr>
              <a:t>International Diabetes Foundation. </a:t>
            </a:r>
            <a:r>
              <a:rPr lang="en-US" sz="900" i="1" dirty="0">
                <a:latin typeface="+mn-lt"/>
              </a:rPr>
              <a:t>IDF Diabetes Atlas</a:t>
            </a:r>
            <a:r>
              <a:rPr lang="en-US" sz="900" dirty="0">
                <a:latin typeface="+mn-lt"/>
              </a:rPr>
              <a:t>, 4</a:t>
            </a:r>
            <a:r>
              <a:rPr lang="en-US" sz="900" baseline="30000" dirty="0">
                <a:latin typeface="+mn-lt"/>
              </a:rPr>
              <a:t>th</a:t>
            </a:r>
            <a:r>
              <a:rPr lang="en-US" sz="900" dirty="0">
                <a:latin typeface="+mn-lt"/>
              </a:rPr>
              <a:t> ed. 2009. Available at: http://www.idf.org/diabetesatlas/downloads.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50000"/>
              </a:spcBef>
            </a:pPr>
            <a:r>
              <a:rPr lang="en-US" sz="1200" b="1" dirty="0" smtClean="0">
                <a:solidFill>
                  <a:srgbClr val="C00000"/>
                </a:solidFill>
              </a:rPr>
              <a:t>International Diabetes Federation Definition:    </a:t>
            </a:r>
          </a:p>
          <a:p>
            <a:pPr>
              <a:spcBef>
                <a:spcPct val="50000"/>
              </a:spcBef>
            </a:pPr>
            <a:r>
              <a:rPr lang="en-US" sz="1200" b="1" dirty="0" smtClean="0">
                <a:solidFill>
                  <a:srgbClr val="C00000"/>
                </a:solidFill>
              </a:rPr>
              <a:t>Abdominal obesity </a:t>
            </a:r>
            <a:r>
              <a:rPr lang="en-US" sz="1200" b="1" u="sng" dirty="0" smtClean="0">
                <a:solidFill>
                  <a:srgbClr val="C00000"/>
                </a:solidFill>
              </a:rPr>
              <a:t>plus</a:t>
            </a:r>
            <a:r>
              <a:rPr lang="en-US" sz="1200" b="1" dirty="0" smtClean="0">
                <a:solidFill>
                  <a:srgbClr val="C00000"/>
                </a:solidFill>
              </a:rPr>
              <a:t> two other components:    elevated BP, low HDL, elevated TG, or impaired fasting glucose</a:t>
            </a:r>
          </a:p>
          <a:p>
            <a:endParaRPr lang="en-IN" dirty="0"/>
          </a:p>
        </p:txBody>
      </p:sp>
      <p:sp>
        <p:nvSpPr>
          <p:cNvPr id="4" name="Slide Number Placeholder 3"/>
          <p:cNvSpPr>
            <a:spLocks noGrp="1"/>
          </p:cNvSpPr>
          <p:nvPr>
            <p:ph type="sldNum" sz="quarter" idx="10"/>
          </p:nvPr>
        </p:nvSpPr>
        <p:spPr/>
        <p:txBody>
          <a:bodyPr/>
          <a:lstStyle/>
          <a:p>
            <a:fld id="{4CCF3B10-C46A-4FEE-8C34-C7A384F71133}" type="slidenum">
              <a:rPr lang="en-IN" smtClean="0"/>
              <a:pPr/>
              <a:t>25</a:t>
            </a:fld>
            <a:endParaRPr lang="en-I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57ACDD86-850D-46FC-B6F9-4625350E8439}" type="slidenum">
              <a:rPr lang="en-US" smtClean="0">
                <a:latin typeface="Times New Roman" pitchFamily="-108" charset="0"/>
              </a:rPr>
              <a:pPr/>
              <a:t>36</a:t>
            </a:fld>
            <a:endParaRPr lang="en-US" smtClean="0">
              <a:latin typeface="Times New Roman" pitchFamily="-108" charset="0"/>
            </a:endParaRPr>
          </a:p>
        </p:txBody>
      </p:sp>
      <p:sp>
        <p:nvSpPr>
          <p:cNvPr id="57347" name="Rectangle 2"/>
          <p:cNvSpPr>
            <a:spLocks noGrp="1" noRot="1" noChangeAspect="1" noChangeArrowheads="1" noTextEdit="1"/>
          </p:cNvSpPr>
          <p:nvPr>
            <p:ph type="sldImg"/>
          </p:nvPr>
        </p:nvSpPr>
        <p:spPr>
          <a:xfrm>
            <a:off x="1146175" y="685800"/>
            <a:ext cx="4572000" cy="3429000"/>
          </a:xfr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84DE60C5-D911-4855-8980-352F14236FB0}" type="slidenum">
              <a:rPr lang="en-US" smtClean="0">
                <a:latin typeface="Times New Roman" pitchFamily="-108" charset="0"/>
              </a:rPr>
              <a:pPr/>
              <a:t>37</a:t>
            </a:fld>
            <a:endParaRPr lang="en-US" smtClean="0">
              <a:latin typeface="Times New Roman" pitchFamily="-108"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xfrm>
            <a:off x="685800" y="4343400"/>
            <a:ext cx="5486400" cy="4114800"/>
          </a:xfrm>
          <a:noFill/>
          <a:ln/>
        </p:spPr>
        <p:txBody>
          <a:bodyPr/>
          <a:lstStyle/>
          <a:p>
            <a:r>
              <a:rPr lang="en-US" dirty="0" smtClean="0">
                <a:latin typeface="Times New Roman" pitchFamily="-108" charset="0"/>
              </a:rPr>
              <a:t>Patients with type 2 diabetes are at high risk for atherosclerosis and other cardiovascular disease (CVD). Insulin resistance is related to the elevated risk of CVD. </a:t>
            </a:r>
          </a:p>
          <a:p>
            <a:r>
              <a:rPr lang="en-US" dirty="0" smtClean="0">
                <a:latin typeface="Times New Roman" pitchFamily="-108" charset="0"/>
              </a:rPr>
              <a:t>Evidence suggests that hyperglycemia may contribute to endothelial dysfunction and ultimately lead to accelerated </a:t>
            </a:r>
            <a:r>
              <a:rPr lang="en-US" dirty="0" err="1" smtClean="0">
                <a:latin typeface="Times New Roman" pitchFamily="-108" charset="0"/>
              </a:rPr>
              <a:t>atherogenesis</a:t>
            </a:r>
            <a:r>
              <a:rPr lang="en-US" dirty="0" smtClean="0">
                <a:latin typeface="Times New Roman" pitchFamily="-108" charset="0"/>
              </a:rPr>
              <a:t>. </a:t>
            </a:r>
          </a:p>
          <a:p>
            <a:r>
              <a:rPr lang="en-US" dirty="0" smtClean="0">
                <a:latin typeface="Times New Roman" pitchFamily="-108" charset="0"/>
              </a:rPr>
              <a:t>Many individuals with type 2 diabetes are not diagnosed until they have experienced a cardiovascular event. People with impaired glucose tolerance or IGT (considered “</a:t>
            </a:r>
            <a:r>
              <a:rPr lang="en-US" dirty="0" err="1" smtClean="0">
                <a:latin typeface="Times New Roman" pitchFamily="-108" charset="0"/>
              </a:rPr>
              <a:t>prediabetes</a:t>
            </a:r>
            <a:r>
              <a:rPr lang="en-US" dirty="0" smtClean="0">
                <a:latin typeface="Times New Roman" pitchFamily="-108" charset="0"/>
              </a:rPr>
              <a:t>”) who do not have chronic hyperglycemia have a twofold increase in the risk of coronary artery disease (CAD) compared with normal subjects. Patients with type 2 diabetes have a threefold increased risk of CAD. </a:t>
            </a:r>
          </a:p>
          <a:p>
            <a:r>
              <a:rPr lang="en-US" dirty="0" smtClean="0">
                <a:latin typeface="Times New Roman" pitchFamily="-108" charset="0"/>
              </a:rPr>
              <a:t>In an effort to decrease the high level of morbidity and mortality associated with type 2 diabetes and to facilitate early diagnosis, the American Diabetes Association (ADA) guidelines now include a lower fasting plasma glucose (FPG) level for diagnosis of diabetes: &gt;=126 mg/</a:t>
            </a:r>
            <a:r>
              <a:rPr lang="en-US" dirty="0" err="1" smtClean="0">
                <a:latin typeface="Times New Roman" pitchFamily="-108" charset="0"/>
              </a:rPr>
              <a:t>dL</a:t>
            </a:r>
            <a:r>
              <a:rPr lang="en-US" dirty="0" smtClean="0">
                <a:latin typeface="Times New Roman" pitchFamily="-108" charset="0"/>
              </a:rPr>
              <a:t>, reduced from the previous level of 140 mg/</a:t>
            </a:r>
            <a:r>
              <a:rPr lang="en-US" dirty="0" err="1" smtClean="0">
                <a:latin typeface="Times New Roman" pitchFamily="-108" charset="0"/>
              </a:rPr>
              <a:t>dL</a:t>
            </a:r>
            <a:r>
              <a:rPr lang="en-US" dirty="0" smtClean="0">
                <a:latin typeface="Times New Roman" pitchFamily="-108" charset="0"/>
              </a:rPr>
              <a:t>. The ADA also recently reduced the </a:t>
            </a:r>
            <a:r>
              <a:rPr lang="en-US" dirty="0" err="1" smtClean="0">
                <a:latin typeface="Times New Roman" pitchFamily="-108" charset="0"/>
              </a:rPr>
              <a:t>cutpoint</a:t>
            </a:r>
            <a:r>
              <a:rPr lang="en-US" dirty="0" smtClean="0">
                <a:latin typeface="Times New Roman" pitchFamily="-108" charset="0"/>
              </a:rPr>
              <a:t> for impaired fasting glucose (IFG) to 100 mg/</a:t>
            </a:r>
            <a:r>
              <a:rPr lang="en-US" dirty="0" err="1" smtClean="0">
                <a:latin typeface="Times New Roman" pitchFamily="-108" charset="0"/>
              </a:rPr>
              <a:t>dL</a:t>
            </a:r>
            <a:r>
              <a:rPr lang="en-US" dirty="0" smtClean="0">
                <a:latin typeface="Times New Roman" pitchFamily="-108" charset="0"/>
              </a:rPr>
              <a:t>, and redefined IFG as an FPG of 100 to 125 mg/</a:t>
            </a:r>
            <a:r>
              <a:rPr lang="en-US" dirty="0" err="1" smtClean="0">
                <a:latin typeface="Times New Roman" pitchFamily="-108" charset="0"/>
              </a:rPr>
              <a:t>dL</a:t>
            </a:r>
            <a:r>
              <a:rPr lang="en-US" dirty="0" smtClean="0">
                <a:latin typeface="Times New Roman" pitchFamily="-108" charset="0"/>
              </a:rPr>
              <a:t>.</a:t>
            </a:r>
          </a:p>
          <a:p>
            <a:endParaRPr lang="en-US" dirty="0" smtClean="0">
              <a:latin typeface="Times New Roman" pitchFamily="-108" charset="0"/>
            </a:endParaRPr>
          </a:p>
          <a:p>
            <a:r>
              <a:rPr lang="en-US" dirty="0" smtClean="0">
                <a:latin typeface="Times New Roman" pitchFamily="-108" charset="0"/>
              </a:rPr>
              <a:t>	</a:t>
            </a:r>
          </a:p>
          <a:p>
            <a:r>
              <a:rPr lang="en-US" dirty="0" smtClean="0">
                <a:latin typeface="Times New Roman" pitchFamily="-108" charset="0"/>
              </a:rPr>
              <a:t>	</a:t>
            </a:r>
          </a:p>
          <a:p>
            <a:r>
              <a:rPr lang="en-US" dirty="0" smtClean="0">
                <a:latin typeface="Times New Roman" pitchFamily="-108" charset="0"/>
              </a:rPr>
              <a:t>	American Diabetes Association. Diabetes Care. 2003;26:3160-3167.</a:t>
            </a:r>
          </a:p>
          <a:p>
            <a:r>
              <a:rPr lang="en-US" dirty="0" smtClean="0">
                <a:latin typeface="Times New Roman" pitchFamily="-108" charset="0"/>
              </a:rPr>
              <a:t>	</a:t>
            </a:r>
            <a:r>
              <a:rPr lang="en-US" dirty="0" err="1" smtClean="0">
                <a:latin typeface="Times New Roman" pitchFamily="-108" charset="0"/>
              </a:rPr>
              <a:t>Tsao</a:t>
            </a:r>
            <a:r>
              <a:rPr lang="en-US" dirty="0" smtClean="0">
                <a:latin typeface="Times New Roman" pitchFamily="-108" charset="0"/>
              </a:rPr>
              <a:t> PS, et al. </a:t>
            </a:r>
            <a:r>
              <a:rPr lang="en-US" dirty="0" err="1" smtClean="0">
                <a:latin typeface="Times New Roman" pitchFamily="-108" charset="0"/>
              </a:rPr>
              <a:t>Arterioscler</a:t>
            </a:r>
            <a:r>
              <a:rPr lang="en-US" dirty="0" smtClean="0">
                <a:latin typeface="Times New Roman" pitchFamily="-108" charset="0"/>
              </a:rPr>
              <a:t> </a:t>
            </a:r>
            <a:r>
              <a:rPr lang="en-US" dirty="0" err="1" smtClean="0">
                <a:latin typeface="Times New Roman" pitchFamily="-108" charset="0"/>
              </a:rPr>
              <a:t>Thromb</a:t>
            </a:r>
            <a:r>
              <a:rPr lang="en-US" dirty="0" smtClean="0">
                <a:latin typeface="Times New Roman" pitchFamily="-108" charset="0"/>
              </a:rPr>
              <a:t> </a:t>
            </a:r>
            <a:r>
              <a:rPr lang="en-US" dirty="0" err="1" smtClean="0">
                <a:latin typeface="Times New Roman" pitchFamily="-108" charset="0"/>
              </a:rPr>
              <a:t>Vasc</a:t>
            </a:r>
            <a:r>
              <a:rPr lang="en-US" dirty="0" smtClean="0">
                <a:latin typeface="Times New Roman" pitchFamily="-108" charset="0"/>
              </a:rPr>
              <a:t> Biol. 1998;18:947-953.</a:t>
            </a:r>
          </a:p>
          <a:p>
            <a:r>
              <a:rPr lang="en-US" dirty="0" smtClean="0">
                <a:latin typeface="Times New Roman" pitchFamily="-108" charset="0"/>
              </a:rPr>
              <a:t>	</a:t>
            </a:r>
            <a:r>
              <a:rPr lang="en-US" dirty="0" err="1" smtClean="0">
                <a:latin typeface="Times New Roman" pitchFamily="-108" charset="0"/>
              </a:rPr>
              <a:t>Hsueh</a:t>
            </a:r>
            <a:r>
              <a:rPr lang="en-US" dirty="0" smtClean="0">
                <a:latin typeface="Times New Roman" pitchFamily="-108" charset="0"/>
              </a:rPr>
              <a:t> WA, et al. Am J Med. 1998;105(1A):4S-14S.</a:t>
            </a:r>
          </a:p>
          <a:p>
            <a:r>
              <a:rPr lang="en-US" dirty="0" smtClean="0">
                <a:latin typeface="Times New Roman" pitchFamily="-108" charset="0"/>
              </a:rPr>
              <a:t>	American Diabetes Association. Diabetes Care. 1998;21:310-314.</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3B76B45C-02A6-4A01-B25D-C818F63FF120}" type="slidenum">
              <a:rPr lang="en-US" smtClean="0">
                <a:latin typeface="Times New Roman" pitchFamily="-108" charset="0"/>
              </a:rPr>
              <a:pPr/>
              <a:t>38</a:t>
            </a:fld>
            <a:endParaRPr lang="en-US" smtClean="0">
              <a:latin typeface="Times New Roman" pitchFamily="-108" charset="0"/>
            </a:endParaRPr>
          </a:p>
        </p:txBody>
      </p:sp>
      <p:sp>
        <p:nvSpPr>
          <p:cNvPr id="55299" name="Rectangle 2"/>
          <p:cNvSpPr>
            <a:spLocks noGrp="1" noRot="1" noChangeAspect="1" noChangeArrowheads="1" noTextEdit="1"/>
          </p:cNvSpPr>
          <p:nvPr>
            <p:ph type="sldImg"/>
          </p:nvPr>
        </p:nvSpPr>
        <p:spPr>
          <a:xfrm>
            <a:off x="998538" y="471488"/>
            <a:ext cx="4859337" cy="3644900"/>
          </a:xfrm>
          <a:ln/>
        </p:spPr>
      </p:sp>
      <p:sp>
        <p:nvSpPr>
          <p:cNvPr id="55300" name="Rectangle 3"/>
          <p:cNvSpPr>
            <a:spLocks noGrp="1" noChangeArrowheads="1"/>
          </p:cNvSpPr>
          <p:nvPr>
            <p:ph type="body" idx="1"/>
          </p:nvPr>
        </p:nvSpPr>
        <p:spPr>
          <a:xfrm>
            <a:off x="693738" y="4344988"/>
            <a:ext cx="5478462" cy="4113212"/>
          </a:xfrm>
          <a:noFill/>
          <a:ln/>
        </p:spPr>
        <p:txBody>
          <a:bodyPr lIns="89916" tIns="44958" rIns="89916" bIns="44958"/>
          <a:lstStyle/>
          <a:p>
            <a:pPr marL="120650" indent="-120650"/>
            <a:r>
              <a:rPr lang="en-US" smtClean="0">
                <a:latin typeface="Times New Roman" pitchFamily="-108" charset="0"/>
              </a:rPr>
              <a:t>CVD is the primary cause of death among 55% of patients with diabetes compared with 31% of deaths in the general population.</a:t>
            </a:r>
          </a:p>
          <a:p>
            <a:pPr marL="120650" indent="-120650"/>
            <a:r>
              <a:rPr lang="en-US" smtClean="0">
                <a:latin typeface="Times New Roman" pitchFamily="-108" charset="0"/>
              </a:rPr>
              <a:t>Ischemic heart disease (IHD) accounts for about 40% of deaths in patients with diabetes. </a:t>
            </a:r>
          </a:p>
          <a:p>
            <a:pPr marL="120650" indent="-120650"/>
            <a:r>
              <a:rPr lang="en-US" smtClean="0">
                <a:latin typeface="Times New Roman" pitchFamily="-108" charset="0"/>
              </a:rPr>
              <a:t>The risk of mortality due to diseases of the heart is 2 to 4 times higher among patients with diabetes than in persons without diabetes.</a:t>
            </a:r>
          </a:p>
          <a:p>
            <a:pPr marL="120650" indent="-120650"/>
            <a:r>
              <a:rPr lang="en-US" smtClean="0">
                <a:latin typeface="Times New Roman" pitchFamily="-108" charset="0"/>
              </a:rPr>
              <a:t>Data from a 10-year period show a 37% increase in the number of hospitalizations that listed major CVD as the primary diagnosis and diabetes as a secondary diagnosis.</a:t>
            </a:r>
          </a:p>
          <a:p>
            <a:pPr marL="120650" indent="-120650"/>
            <a:endParaRPr lang="en-US" smtClean="0">
              <a:latin typeface="Times New Roman" pitchFamily="-108" charset="0"/>
            </a:endParaRPr>
          </a:p>
          <a:p>
            <a:pPr marL="120650" indent="-120650"/>
            <a:r>
              <a:rPr lang="en-US" sz="1000" smtClean="0">
                <a:latin typeface="Times New Roman" pitchFamily="-108" charset="0"/>
              </a:rPr>
              <a:t>	Geiss LS, et al. In </a:t>
            </a:r>
            <a:r>
              <a:rPr lang="en-US" sz="1000" i="1" smtClean="0">
                <a:latin typeface="Times New Roman" pitchFamily="-108" charset="0"/>
              </a:rPr>
              <a:t>Diabetes in America</a:t>
            </a:r>
            <a:r>
              <a:rPr lang="en-US" sz="1000" smtClean="0">
                <a:latin typeface="Times New Roman" pitchFamily="-108" charset="0"/>
              </a:rPr>
              <a:t>, 2nd ed. NIH Publication No. 95-1468.1995:243,558.</a:t>
            </a:r>
          </a:p>
          <a:p>
            <a:pPr marL="120650" indent="-120650"/>
            <a:r>
              <a:rPr lang="en-US" sz="1000" smtClean="0">
                <a:latin typeface="Times New Roman" pitchFamily="-108" charset="0"/>
              </a:rPr>
              <a:t>	Centers for Disease Control and Prevention. </a:t>
            </a:r>
            <a:r>
              <a:rPr lang="en-US" sz="1000" i="1" smtClean="0">
                <a:latin typeface="Times New Roman" pitchFamily="-108" charset="0"/>
              </a:rPr>
              <a:t>National Vital Statistics Reports. </a:t>
            </a:r>
            <a:r>
              <a:rPr lang="en-US" sz="1000" smtClean="0">
                <a:latin typeface="Times New Roman" pitchFamily="-108" charset="0"/>
              </a:rPr>
              <a:t>2000;48:5.</a:t>
            </a:r>
          </a:p>
          <a:p>
            <a:pPr marL="120650" indent="-120650" algn="r"/>
            <a:endParaRPr lang="en-US" smtClean="0">
              <a:latin typeface="Times New Roman" pitchFamily="-108" charset="0"/>
            </a:endParaRPr>
          </a:p>
          <a:p>
            <a:pPr marL="120650" indent="-120650"/>
            <a:endParaRPr lang="en-US" smtClean="0">
              <a:latin typeface="Times New Roman" pitchFamily="-108" charset="0"/>
            </a:endParaRPr>
          </a:p>
          <a:p>
            <a:pPr marL="120650" indent="-120650"/>
            <a:endParaRPr lang="en-US" sz="1000" smtClean="0">
              <a:latin typeface="Times New Roman" pitchFamily="-108" charset="0"/>
            </a:endParaRPr>
          </a:p>
          <a:p>
            <a:pPr marL="120650" indent="-120650"/>
            <a:endParaRPr lang="en-US" sz="1000" smtClean="0">
              <a:latin typeface="Times New Roman" pitchFamily="-108" charset="0"/>
            </a:endParaRPr>
          </a:p>
          <a:p>
            <a:pPr marL="120650" indent="-120650"/>
            <a:endParaRPr lang="en-US" sz="1000" smtClean="0">
              <a:latin typeface="Times New Roman" pitchFamily="-10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81ACC5-93F5-43C5-B6CE-40A526EB356E}" type="slidenum">
              <a:rPr lang="en-US"/>
              <a:pPr/>
              <a:t>48</a:t>
            </a:fld>
            <a:endParaRPr lang="en-US"/>
          </a:p>
        </p:txBody>
      </p:sp>
      <p:sp>
        <p:nvSpPr>
          <p:cNvPr id="37890" name="Rectangle 2"/>
          <p:cNvSpPr>
            <a:spLocks noGrp="1" noRot="1" noChangeAspect="1" noChangeArrowheads="1" noTextEdit="1"/>
          </p:cNvSpPr>
          <p:nvPr>
            <p:ph type="sldImg"/>
          </p:nvPr>
        </p:nvSpPr>
        <p:spPr bwMode="auto">
          <a:xfrm>
            <a:off x="1131888" y="703263"/>
            <a:ext cx="4594225" cy="3446462"/>
          </a:xfrm>
          <a:prstGeom prst="rect">
            <a:avLst/>
          </a:prstGeom>
          <a:solidFill>
            <a:srgbClr val="FFFFFF"/>
          </a:solidFill>
          <a:ln>
            <a:solidFill>
              <a:srgbClr val="000000"/>
            </a:solidFill>
            <a:miter lim="800000"/>
            <a:headEnd/>
            <a:tailEnd/>
          </a:ln>
        </p:spPr>
      </p:sp>
      <p:sp>
        <p:nvSpPr>
          <p:cNvPr id="37891" name="Rectangle 3"/>
          <p:cNvSpPr>
            <a:spLocks noGrp="1" noChangeArrowheads="1"/>
          </p:cNvSpPr>
          <p:nvPr>
            <p:ph type="body" idx="1"/>
          </p:nvPr>
        </p:nvSpPr>
        <p:spPr bwMode="auto">
          <a:xfrm>
            <a:off x="838200" y="4343400"/>
            <a:ext cx="5257800" cy="4419600"/>
          </a:xfrm>
          <a:prstGeom prst="rect">
            <a:avLst/>
          </a:prstGeom>
          <a:solidFill>
            <a:srgbClr val="FFFFFF"/>
          </a:solidFill>
          <a:ln>
            <a:solidFill>
              <a:srgbClr val="000000"/>
            </a:solidFill>
            <a:miter lim="800000"/>
            <a:headEnd/>
            <a:tailEnd/>
          </a:ln>
        </p:spPr>
        <p:txBody>
          <a:bodyPr/>
          <a:lstStyle/>
          <a:p>
            <a:r>
              <a:rPr lang="en-GB" b="1" dirty="0"/>
              <a:t>Lessons from UKPDS:  better control means fewer complications</a:t>
            </a:r>
            <a:endParaRPr lang="en-GB" b="1" dirty="0">
              <a:solidFill>
                <a:srgbClr val="000000"/>
              </a:solidFill>
            </a:endParaRPr>
          </a:p>
          <a:p>
            <a:r>
              <a:rPr lang="en-GB" dirty="0">
                <a:solidFill>
                  <a:srgbClr val="000000"/>
                </a:solidFill>
              </a:rPr>
              <a:t>The UKPDS has proven beyond doubt that intensive </a:t>
            </a:r>
            <a:r>
              <a:rPr lang="en-GB" dirty="0" err="1">
                <a:solidFill>
                  <a:srgbClr val="000000"/>
                </a:solidFill>
              </a:rPr>
              <a:t>glycaemic</a:t>
            </a:r>
            <a:r>
              <a:rPr lang="en-GB" dirty="0">
                <a:solidFill>
                  <a:srgbClr val="000000"/>
                </a:solidFill>
              </a:rPr>
              <a:t> control is strongly associated with significant clinical benefits for patients with type 2 diabetes.  In an epidemiological analysis of the UKPDS cohort </a:t>
            </a:r>
            <a:r>
              <a:rPr lang="en-GB" i="1" dirty="0">
                <a:solidFill>
                  <a:srgbClr val="000000"/>
                </a:solidFill>
              </a:rPr>
              <a:t>every</a:t>
            </a:r>
            <a:r>
              <a:rPr lang="en-GB" dirty="0">
                <a:solidFill>
                  <a:srgbClr val="000000"/>
                </a:solidFill>
              </a:rPr>
              <a:t> 1% decrease in HbA</a:t>
            </a:r>
            <a:r>
              <a:rPr lang="en-GB" baseline="-25000" dirty="0">
                <a:solidFill>
                  <a:srgbClr val="000000"/>
                </a:solidFill>
              </a:rPr>
              <a:t>1C</a:t>
            </a:r>
            <a:r>
              <a:rPr lang="en-GB" dirty="0">
                <a:solidFill>
                  <a:srgbClr val="000000"/>
                </a:solidFill>
              </a:rPr>
              <a:t> was associated with clinically important reductions in the incidence of</a:t>
            </a:r>
          </a:p>
          <a:p>
            <a:pPr marL="342900" lvl="1" indent="-165100"/>
            <a:r>
              <a:rPr lang="en-GB" dirty="0">
                <a:solidFill>
                  <a:srgbClr val="000000"/>
                </a:solidFill>
              </a:rPr>
              <a:t>diabetes-related death (</a:t>
            </a:r>
            <a:r>
              <a:rPr lang="en-GB" dirty="0">
                <a:solidFill>
                  <a:srgbClr val="000000"/>
                </a:solidFill>
                <a:sym typeface="Wingdings" pitchFamily="2" charset="2"/>
              </a:rPr>
              <a:t></a:t>
            </a:r>
            <a:r>
              <a:rPr lang="en-GB" dirty="0">
                <a:solidFill>
                  <a:srgbClr val="000000"/>
                </a:solidFill>
              </a:rPr>
              <a:t> 21%)</a:t>
            </a:r>
          </a:p>
          <a:p>
            <a:pPr marL="342900" lvl="1" indent="-165100"/>
            <a:r>
              <a:rPr lang="en-GB" dirty="0">
                <a:solidFill>
                  <a:srgbClr val="000000"/>
                </a:solidFill>
              </a:rPr>
              <a:t>myocardial infarction (</a:t>
            </a:r>
            <a:r>
              <a:rPr lang="en-GB" dirty="0">
                <a:solidFill>
                  <a:srgbClr val="000000"/>
                </a:solidFill>
                <a:sym typeface="Wingdings" pitchFamily="2" charset="2"/>
              </a:rPr>
              <a:t></a:t>
            </a:r>
            <a:r>
              <a:rPr lang="en-GB" dirty="0">
                <a:solidFill>
                  <a:srgbClr val="000000"/>
                </a:solidFill>
              </a:rPr>
              <a:t> 14%)</a:t>
            </a:r>
          </a:p>
          <a:p>
            <a:pPr marL="342900" lvl="1" indent="-165100"/>
            <a:r>
              <a:rPr lang="en-GB" dirty="0" err="1">
                <a:solidFill>
                  <a:srgbClr val="000000"/>
                </a:solidFill>
              </a:rPr>
              <a:t>microvascular</a:t>
            </a:r>
            <a:r>
              <a:rPr lang="en-GB" dirty="0">
                <a:solidFill>
                  <a:srgbClr val="000000"/>
                </a:solidFill>
              </a:rPr>
              <a:t> complications (</a:t>
            </a:r>
            <a:r>
              <a:rPr lang="en-GB" dirty="0">
                <a:solidFill>
                  <a:srgbClr val="000000"/>
                </a:solidFill>
                <a:sym typeface="Wingdings" pitchFamily="2" charset="2"/>
              </a:rPr>
              <a:t></a:t>
            </a:r>
            <a:r>
              <a:rPr lang="en-GB" dirty="0">
                <a:solidFill>
                  <a:srgbClr val="000000"/>
                </a:solidFill>
              </a:rPr>
              <a:t> 37%)</a:t>
            </a:r>
          </a:p>
          <a:p>
            <a:pPr marL="342900" lvl="1" indent="-165100"/>
            <a:r>
              <a:rPr lang="en-GB" dirty="0">
                <a:solidFill>
                  <a:srgbClr val="000000"/>
                </a:solidFill>
              </a:rPr>
              <a:t>peripheral vascular disease (</a:t>
            </a:r>
            <a:r>
              <a:rPr lang="en-GB" dirty="0">
                <a:solidFill>
                  <a:srgbClr val="000000"/>
                </a:solidFill>
                <a:sym typeface="Wingdings" pitchFamily="2" charset="2"/>
              </a:rPr>
              <a:t></a:t>
            </a:r>
            <a:r>
              <a:rPr lang="en-GB" dirty="0">
                <a:solidFill>
                  <a:srgbClr val="000000"/>
                </a:solidFill>
              </a:rPr>
              <a:t> 43%)</a:t>
            </a:r>
          </a:p>
          <a:p>
            <a:r>
              <a:rPr lang="en-GB" dirty="0">
                <a:solidFill>
                  <a:srgbClr val="000000"/>
                </a:solidFill>
              </a:rPr>
              <a:t>There is no lower limit beyond which reductions in HbA</a:t>
            </a:r>
            <a:r>
              <a:rPr lang="en-GB" baseline="-25000" dirty="0">
                <a:solidFill>
                  <a:srgbClr val="000000"/>
                </a:solidFill>
              </a:rPr>
              <a:t>1C</a:t>
            </a:r>
            <a:r>
              <a:rPr lang="en-GB" dirty="0">
                <a:solidFill>
                  <a:srgbClr val="000000"/>
                </a:solidFill>
              </a:rPr>
              <a:t> cease to be of benefit. Taking diabetes-related death as an example, this means that:</a:t>
            </a:r>
          </a:p>
          <a:p>
            <a:pPr marL="342900" lvl="1" indent="-165100"/>
            <a:r>
              <a:rPr lang="en-GB" dirty="0">
                <a:solidFill>
                  <a:srgbClr val="000000"/>
                </a:solidFill>
                <a:sym typeface="Wingdings" pitchFamily="2" charset="2"/>
              </a:rPr>
              <a:t></a:t>
            </a:r>
            <a:r>
              <a:rPr lang="en-GB" dirty="0">
                <a:solidFill>
                  <a:srgbClr val="000000"/>
                </a:solidFill>
              </a:rPr>
              <a:t> HbA</a:t>
            </a:r>
            <a:r>
              <a:rPr lang="en-GB" baseline="-25000" dirty="0">
                <a:solidFill>
                  <a:srgbClr val="000000"/>
                </a:solidFill>
              </a:rPr>
              <a:t>1C</a:t>
            </a:r>
            <a:r>
              <a:rPr lang="en-GB" dirty="0">
                <a:solidFill>
                  <a:srgbClr val="000000"/>
                </a:solidFill>
              </a:rPr>
              <a:t> of 2% delivers a 42% reduction in risk</a:t>
            </a:r>
          </a:p>
          <a:p>
            <a:pPr marL="342900" lvl="1" indent="-165100"/>
            <a:r>
              <a:rPr lang="en-GB" dirty="0">
                <a:solidFill>
                  <a:srgbClr val="000000"/>
                </a:solidFill>
                <a:sym typeface="Wingdings" pitchFamily="2" charset="2"/>
              </a:rPr>
              <a:t></a:t>
            </a:r>
            <a:r>
              <a:rPr lang="en-GB" dirty="0">
                <a:solidFill>
                  <a:srgbClr val="000000"/>
                </a:solidFill>
              </a:rPr>
              <a:t> HbA</a:t>
            </a:r>
            <a:r>
              <a:rPr lang="en-GB" baseline="-25000" dirty="0">
                <a:solidFill>
                  <a:srgbClr val="000000"/>
                </a:solidFill>
              </a:rPr>
              <a:t>1C</a:t>
            </a:r>
            <a:r>
              <a:rPr lang="en-GB" dirty="0">
                <a:solidFill>
                  <a:srgbClr val="000000"/>
                </a:solidFill>
              </a:rPr>
              <a:t> of 3% delivers a 63% reduction in risk, and so on.</a:t>
            </a:r>
          </a:p>
          <a:p>
            <a:pPr>
              <a:buFont typeface="Symbol" pitchFamily="18" charset="2"/>
              <a:buNone/>
            </a:pPr>
            <a:r>
              <a:rPr lang="en-GB" dirty="0">
                <a:solidFill>
                  <a:srgbClr val="000000"/>
                </a:solidFill>
              </a:rPr>
              <a:t>Therefore, the greater the reduction in HbA</a:t>
            </a:r>
            <a:r>
              <a:rPr lang="en-GB" baseline="-25000" dirty="0">
                <a:solidFill>
                  <a:srgbClr val="000000"/>
                </a:solidFill>
              </a:rPr>
              <a:t>1C</a:t>
            </a:r>
            <a:r>
              <a:rPr lang="en-GB" dirty="0">
                <a:solidFill>
                  <a:srgbClr val="000000"/>
                </a:solidFill>
              </a:rPr>
              <a:t>, the greater the protection against complications.</a:t>
            </a:r>
          </a:p>
          <a:p>
            <a:r>
              <a:rPr lang="en-GB" sz="1000" dirty="0"/>
              <a:t>Stratton MI Adler AI, Neil AW, Matthews DR, Manley SE, Cull CA, et al. Association of glycaemia with </a:t>
            </a:r>
            <a:r>
              <a:rPr lang="en-GB" sz="1000" dirty="0" err="1"/>
              <a:t>macrovascular</a:t>
            </a:r>
            <a:r>
              <a:rPr lang="en-GB" sz="1000" dirty="0"/>
              <a:t> and </a:t>
            </a:r>
            <a:r>
              <a:rPr lang="en-GB" sz="1000" dirty="0" err="1"/>
              <a:t>microvascular</a:t>
            </a:r>
            <a:r>
              <a:rPr lang="en-GB" sz="1000" dirty="0"/>
              <a:t> complications of type 2 diabetes (UKPDS 35): prospective observational study. BMJ 2000;321:405-12.</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2B66951-44AE-406F-95E0-8773FBF577A7}" type="datetime1">
              <a:rPr lang="en-US" smtClean="0"/>
              <a:pPr>
                <a:defRPr/>
              </a:pPr>
              <a:t>5/2/2013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05D5E17-BA4E-416E-9455-19D190361F3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34F4DD7-0E01-4C3E-A0C3-D75DF6EC5E82}" type="datetime1">
              <a:rPr lang="en-US" smtClean="0"/>
              <a:pPr>
                <a:defRPr/>
              </a:pPr>
              <a:t>5/2/2013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4FD0B2F-5246-4F58-BF9D-B1B7F8651391}"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IN"/>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I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0" y="0"/>
            <a:ext cx="9144000" cy="9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n>
                <a:solidFill>
                  <a:schemeClr val="bg1"/>
                </a:solidFill>
              </a:ln>
            </a:endParaRPr>
          </a:p>
        </p:txBody>
      </p:sp>
      <p:sp>
        <p:nvSpPr>
          <p:cNvPr id="5" name="Freeform 4"/>
          <p:cNvSpPr/>
          <p:nvPr userDrawn="1"/>
        </p:nvSpPr>
        <p:spPr>
          <a:xfrm>
            <a:off x="76200" y="6477000"/>
            <a:ext cx="1066800" cy="304800"/>
          </a:xfrm>
          <a:custGeom>
            <a:avLst/>
            <a:gdLst>
              <a:gd name="connsiteX0" fmla="*/ 0 w 1143000"/>
              <a:gd name="connsiteY0" fmla="*/ 0 h 457200"/>
              <a:gd name="connsiteX1" fmla="*/ 1143000 w 1143000"/>
              <a:gd name="connsiteY1" fmla="*/ 0 h 457200"/>
              <a:gd name="connsiteX2" fmla="*/ 1143000 w 1143000"/>
              <a:gd name="connsiteY2" fmla="*/ 457200 h 457200"/>
              <a:gd name="connsiteX3" fmla="*/ 0 w 1143000"/>
              <a:gd name="connsiteY3" fmla="*/ 457200 h 457200"/>
              <a:gd name="connsiteX4" fmla="*/ 0 w 1143000"/>
              <a:gd name="connsiteY4" fmla="*/ 0 h 457200"/>
              <a:gd name="connsiteX0" fmla="*/ 0 w 1828800"/>
              <a:gd name="connsiteY0" fmla="*/ 0 h 457200"/>
              <a:gd name="connsiteX1" fmla="*/ 1143000 w 1828800"/>
              <a:gd name="connsiteY1" fmla="*/ 0 h 457200"/>
              <a:gd name="connsiteX2" fmla="*/ 1828800 w 1828800"/>
              <a:gd name="connsiteY2" fmla="*/ 0 h 457200"/>
              <a:gd name="connsiteX3" fmla="*/ 0 w 1828800"/>
              <a:gd name="connsiteY3" fmla="*/ 457200 h 457200"/>
              <a:gd name="connsiteX4" fmla="*/ 0 w 1828800"/>
              <a:gd name="connsiteY4" fmla="*/ 0 h 457200"/>
              <a:gd name="connsiteX0" fmla="*/ 0 w 1828800"/>
              <a:gd name="connsiteY0" fmla="*/ 0 h 457200"/>
              <a:gd name="connsiteX1" fmla="*/ 1143000 w 1828800"/>
              <a:gd name="connsiteY1" fmla="*/ 0 h 457200"/>
              <a:gd name="connsiteX2" fmla="*/ 1828800 w 1828800"/>
              <a:gd name="connsiteY2" fmla="*/ 0 h 457200"/>
              <a:gd name="connsiteX3" fmla="*/ 1143000 w 1828800"/>
              <a:gd name="connsiteY3" fmla="*/ 457200 h 457200"/>
              <a:gd name="connsiteX4" fmla="*/ 0 w 1828800"/>
              <a:gd name="connsiteY4" fmla="*/ 457200 h 457200"/>
              <a:gd name="connsiteX5" fmla="*/ 0 w 1828800"/>
              <a:gd name="connsiteY5" fmla="*/ 0 h 457200"/>
              <a:gd name="connsiteX0" fmla="*/ 0 w 1828800"/>
              <a:gd name="connsiteY0" fmla="*/ 0 h 457200"/>
              <a:gd name="connsiteX1" fmla="*/ 857250 w 1828800"/>
              <a:gd name="connsiteY1" fmla="*/ 0 h 457200"/>
              <a:gd name="connsiteX2" fmla="*/ 1143000 w 1828800"/>
              <a:gd name="connsiteY2" fmla="*/ 0 h 457200"/>
              <a:gd name="connsiteX3" fmla="*/ 1828800 w 1828800"/>
              <a:gd name="connsiteY3" fmla="*/ 0 h 457200"/>
              <a:gd name="connsiteX4" fmla="*/ 1143000 w 1828800"/>
              <a:gd name="connsiteY4" fmla="*/ 457200 h 457200"/>
              <a:gd name="connsiteX5" fmla="*/ 0 w 1828800"/>
              <a:gd name="connsiteY5" fmla="*/ 457200 h 457200"/>
              <a:gd name="connsiteX6" fmla="*/ 0 w 1828800"/>
              <a:gd name="connsiteY6"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8800" h="457200">
                <a:moveTo>
                  <a:pt x="0" y="0"/>
                </a:moveTo>
                <a:lnTo>
                  <a:pt x="857250" y="0"/>
                </a:lnTo>
                <a:lnTo>
                  <a:pt x="1143000" y="0"/>
                </a:lnTo>
                <a:lnTo>
                  <a:pt x="1828800" y="0"/>
                </a:lnTo>
                <a:lnTo>
                  <a:pt x="1143000" y="457200"/>
                </a:lnTo>
                <a:lnTo>
                  <a:pt x="0" y="457200"/>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Slide Number Placeholder 5"/>
          <p:cNvSpPr txBox="1">
            <a:spLocks/>
          </p:cNvSpPr>
          <p:nvPr userDrawn="1"/>
        </p:nvSpPr>
        <p:spPr>
          <a:xfrm>
            <a:off x="6553200" y="6356350"/>
            <a:ext cx="2133600" cy="365125"/>
          </a:xfrm>
          <a:prstGeom prst="rect">
            <a:avLst/>
          </a:prstGeom>
        </p:spPr>
        <p:txBody>
          <a:bodyPr anchor="ctr"/>
          <a:lstStyle>
            <a:lvl1pPr>
              <a:defRPr/>
            </a:lvl1pPr>
          </a:lstStyle>
          <a:p>
            <a:pPr algn="r" fontAlgn="auto">
              <a:spcBef>
                <a:spcPts val="0"/>
              </a:spcBef>
              <a:spcAft>
                <a:spcPts val="0"/>
              </a:spcAft>
              <a:defRPr/>
            </a:pPr>
            <a:endParaRPr lang="en-US" sz="1200" dirty="0">
              <a:solidFill>
                <a:schemeClr val="tx1">
                  <a:tint val="75000"/>
                </a:schemeClr>
              </a:solidFill>
              <a:latin typeface="+mn-lt"/>
              <a:cs typeface="+mn-cs"/>
            </a:endParaRPr>
          </a:p>
        </p:txBody>
      </p:sp>
      <p:sp>
        <p:nvSpPr>
          <p:cNvPr id="7" name="Freeform 6"/>
          <p:cNvSpPr/>
          <p:nvPr userDrawn="1"/>
        </p:nvSpPr>
        <p:spPr>
          <a:xfrm>
            <a:off x="76200" y="6248400"/>
            <a:ext cx="1828800" cy="533400"/>
          </a:xfrm>
          <a:custGeom>
            <a:avLst/>
            <a:gdLst>
              <a:gd name="connsiteX0" fmla="*/ 0 w 1143000"/>
              <a:gd name="connsiteY0" fmla="*/ 0 h 457200"/>
              <a:gd name="connsiteX1" fmla="*/ 1143000 w 1143000"/>
              <a:gd name="connsiteY1" fmla="*/ 0 h 457200"/>
              <a:gd name="connsiteX2" fmla="*/ 1143000 w 1143000"/>
              <a:gd name="connsiteY2" fmla="*/ 457200 h 457200"/>
              <a:gd name="connsiteX3" fmla="*/ 0 w 1143000"/>
              <a:gd name="connsiteY3" fmla="*/ 457200 h 457200"/>
              <a:gd name="connsiteX4" fmla="*/ 0 w 1143000"/>
              <a:gd name="connsiteY4" fmla="*/ 0 h 457200"/>
              <a:gd name="connsiteX0" fmla="*/ 0 w 1828800"/>
              <a:gd name="connsiteY0" fmla="*/ 0 h 457200"/>
              <a:gd name="connsiteX1" fmla="*/ 1143000 w 1828800"/>
              <a:gd name="connsiteY1" fmla="*/ 0 h 457200"/>
              <a:gd name="connsiteX2" fmla="*/ 1828800 w 1828800"/>
              <a:gd name="connsiteY2" fmla="*/ 0 h 457200"/>
              <a:gd name="connsiteX3" fmla="*/ 0 w 1828800"/>
              <a:gd name="connsiteY3" fmla="*/ 457200 h 457200"/>
              <a:gd name="connsiteX4" fmla="*/ 0 w 1828800"/>
              <a:gd name="connsiteY4" fmla="*/ 0 h 457200"/>
              <a:gd name="connsiteX0" fmla="*/ 0 w 1828800"/>
              <a:gd name="connsiteY0" fmla="*/ 0 h 457200"/>
              <a:gd name="connsiteX1" fmla="*/ 1143000 w 1828800"/>
              <a:gd name="connsiteY1" fmla="*/ 0 h 457200"/>
              <a:gd name="connsiteX2" fmla="*/ 1828800 w 1828800"/>
              <a:gd name="connsiteY2" fmla="*/ 0 h 457200"/>
              <a:gd name="connsiteX3" fmla="*/ 1143000 w 1828800"/>
              <a:gd name="connsiteY3" fmla="*/ 457200 h 457200"/>
              <a:gd name="connsiteX4" fmla="*/ 0 w 1828800"/>
              <a:gd name="connsiteY4" fmla="*/ 457200 h 457200"/>
              <a:gd name="connsiteX5" fmla="*/ 0 w 1828800"/>
              <a:gd name="connsiteY5" fmla="*/ 0 h 457200"/>
              <a:gd name="connsiteX0" fmla="*/ 0 w 1828800"/>
              <a:gd name="connsiteY0" fmla="*/ 0 h 457200"/>
              <a:gd name="connsiteX1" fmla="*/ 857250 w 1828800"/>
              <a:gd name="connsiteY1" fmla="*/ 0 h 457200"/>
              <a:gd name="connsiteX2" fmla="*/ 1143000 w 1828800"/>
              <a:gd name="connsiteY2" fmla="*/ 0 h 457200"/>
              <a:gd name="connsiteX3" fmla="*/ 1828800 w 1828800"/>
              <a:gd name="connsiteY3" fmla="*/ 0 h 457200"/>
              <a:gd name="connsiteX4" fmla="*/ 1143000 w 1828800"/>
              <a:gd name="connsiteY4" fmla="*/ 457200 h 457200"/>
              <a:gd name="connsiteX5" fmla="*/ 0 w 1828800"/>
              <a:gd name="connsiteY5" fmla="*/ 457200 h 457200"/>
              <a:gd name="connsiteX6" fmla="*/ 0 w 1828800"/>
              <a:gd name="connsiteY6"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8800" h="457200">
                <a:moveTo>
                  <a:pt x="0" y="0"/>
                </a:moveTo>
                <a:lnTo>
                  <a:pt x="857250" y="0"/>
                </a:lnTo>
                <a:lnTo>
                  <a:pt x="1143000" y="0"/>
                </a:lnTo>
                <a:lnTo>
                  <a:pt x="1828800" y="0"/>
                </a:lnTo>
                <a:lnTo>
                  <a:pt x="1143000" y="457200"/>
                </a:lnTo>
                <a:lnTo>
                  <a:pt x="0" y="457200"/>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8" name="Picture 11" descr="ADA Logo Gray Cropped.jpg"/>
          <p:cNvPicPr>
            <a:picLocks noChangeAspect="1"/>
          </p:cNvPicPr>
          <p:nvPr userDrawn="1"/>
        </p:nvPicPr>
        <p:blipFill>
          <a:blip r:embed="rId2">
            <a:clrChange>
              <a:clrFrom>
                <a:srgbClr val="999A9A"/>
              </a:clrFrom>
              <a:clrTo>
                <a:srgbClr val="999A9A">
                  <a:alpha val="0"/>
                </a:srgbClr>
              </a:clrTo>
            </a:clrChange>
          </a:blip>
          <a:srcRect/>
          <a:stretch>
            <a:fillRect/>
          </a:stretch>
        </p:blipFill>
        <p:spPr bwMode="auto">
          <a:xfrm>
            <a:off x="69850" y="6324600"/>
            <a:ext cx="996950" cy="306388"/>
          </a:xfrm>
          <a:prstGeom prst="rect">
            <a:avLst/>
          </a:prstGeom>
          <a:noFill/>
          <a:ln w="9525">
            <a:noFill/>
            <a:miter lim="800000"/>
            <a:headEnd/>
            <a:tailEnd/>
          </a:ln>
        </p:spPr>
      </p:pic>
      <p:cxnSp>
        <p:nvCxnSpPr>
          <p:cNvPr id="9" name="Straight Connector 8"/>
          <p:cNvCxnSpPr/>
          <p:nvPr userDrawn="1"/>
        </p:nvCxnSpPr>
        <p:spPr>
          <a:xfrm>
            <a:off x="0" y="6248400"/>
            <a:ext cx="9144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34925" y="1016000"/>
            <a:ext cx="9220200" cy="0"/>
          </a:xfrm>
          <a:prstGeom prst="line">
            <a:avLst/>
          </a:prstGeom>
          <a:ln w="19050">
            <a:solidFill>
              <a:srgbClr val="F8C206"/>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57200" y="1600201"/>
            <a:ext cx="8229600" cy="2819400"/>
          </a:xfrm>
        </p:spPr>
        <p:txBody>
          <a:bodyPr>
            <a:normAutofit/>
          </a:bodyPr>
          <a:lstStyle>
            <a:lvl1pPr>
              <a:buClr>
                <a:srgbClr val="FFD937"/>
              </a:buClr>
              <a:defRPr sz="2800">
                <a:solidFill>
                  <a:schemeClr val="bg1"/>
                </a:solidFill>
              </a:defRPr>
            </a:lvl1pPr>
            <a:lvl2pPr>
              <a:buClr>
                <a:srgbClr val="FFD937"/>
              </a:buClr>
              <a:defRPr sz="2400">
                <a:solidFill>
                  <a:schemeClr val="bg1"/>
                </a:solidFill>
              </a:defRPr>
            </a:lvl2pPr>
            <a:lvl3pPr>
              <a:buClr>
                <a:srgbClr val="FFD937"/>
              </a:buClr>
              <a:defRPr sz="2000">
                <a:solidFill>
                  <a:schemeClr val="bg1"/>
                </a:solidFill>
              </a:defRPr>
            </a:lvl3pPr>
            <a:lvl4pPr>
              <a:buClr>
                <a:srgbClr val="FFD937"/>
              </a:buClr>
              <a:defRPr sz="2800">
                <a:solidFill>
                  <a:schemeClr val="bg1"/>
                </a:solidFill>
              </a:defRPr>
            </a:lvl4pPr>
            <a:lvl5pPr>
              <a:buClr>
                <a:srgbClr val="FFD937"/>
              </a:buClr>
              <a:defRPr sz="28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Date Placeholder 20"/>
          <p:cNvSpPr>
            <a:spLocks noGrp="1"/>
          </p:cNvSpPr>
          <p:nvPr>
            <p:ph type="dt" sz="half" idx="10"/>
          </p:nvPr>
        </p:nvSpPr>
        <p:spPr/>
        <p:txBody>
          <a:bodyPr/>
          <a:lstStyle>
            <a:lvl1pPr>
              <a:defRPr/>
            </a:lvl1pPr>
          </a:lstStyle>
          <a:p>
            <a:pPr>
              <a:defRPr/>
            </a:pPr>
            <a:fld id="{BFDE1321-6700-4A5A-BAC2-DD34F58E0F37}" type="datetime1">
              <a:rPr lang="en-US" smtClean="0"/>
              <a:pPr>
                <a:defRPr/>
              </a:pPr>
              <a:t>5/2/2013</a:t>
            </a:fld>
            <a:endParaRPr lang="en-US" dirty="0"/>
          </a:p>
        </p:txBody>
      </p:sp>
      <p:sp>
        <p:nvSpPr>
          <p:cNvPr id="12" name="Slide Number Placeholder 21"/>
          <p:cNvSpPr>
            <a:spLocks noGrp="1"/>
          </p:cNvSpPr>
          <p:nvPr>
            <p:ph type="sldNum" sz="quarter" idx="11"/>
          </p:nvPr>
        </p:nvSpPr>
        <p:spPr/>
        <p:txBody>
          <a:bodyPr/>
          <a:lstStyle>
            <a:lvl1pPr>
              <a:defRPr/>
            </a:lvl1pPr>
          </a:lstStyle>
          <a:p>
            <a:pPr>
              <a:defRPr/>
            </a:pPr>
            <a:fld id="{440ED0D5-0573-4BCE-A122-0BD3B2469732}" type="slidenum">
              <a:rPr lang="en-US"/>
              <a:pPr>
                <a:defRPr/>
              </a:pPr>
              <a:t>‹#›</a:t>
            </a:fld>
            <a:endParaRPr lang="en-US" dirty="0"/>
          </a:p>
        </p:txBody>
      </p:sp>
      <p:sp>
        <p:nvSpPr>
          <p:cNvPr id="13" name="Footer Placeholder 22"/>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9938" name="Rectangle 2"/>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endParaRPr kumimoji="1" lang="en-US"/>
          </a:p>
        </p:txBody>
      </p:sp>
      <p:pic>
        <p:nvPicPr>
          <p:cNvPr id="39939" name="Picture 3" descr="D:\FRONTPAGE THEMES\NATURE\ANABNR2.PNG"/>
          <p:cNvPicPr>
            <a:picLocks noChangeAspect="1" noChangeArrowheads="1"/>
          </p:cNvPicPr>
          <p:nvPr/>
        </p:nvPicPr>
        <p:blipFill>
          <a:blip r:embed="rId2"/>
          <a:srcRect l="-900" t="-1314" r="-2" b="-36961"/>
          <a:stretch>
            <a:fillRect/>
          </a:stretch>
        </p:blipFill>
        <p:spPr bwMode="auto">
          <a:xfrm>
            <a:off x="533400" y="3200400"/>
            <a:ext cx="8458200" cy="1158875"/>
          </a:xfrm>
          <a:prstGeom prst="rect">
            <a:avLst/>
          </a:prstGeom>
          <a:noFill/>
        </p:spPr>
      </p:pic>
      <p:sp>
        <p:nvSpPr>
          <p:cNvPr id="39940" name="Rectangle 4"/>
          <p:cNvSpPr>
            <a:spLocks noChangeArrowheads="1"/>
          </p:cNvSpPr>
          <p:nvPr/>
        </p:nvSpPr>
        <p:spPr bwMode="hidden">
          <a:xfrm>
            <a:off x="795338" y="2895600"/>
            <a:ext cx="304800" cy="990600"/>
          </a:xfrm>
          <a:prstGeom prst="rect">
            <a:avLst/>
          </a:prstGeom>
          <a:solidFill>
            <a:schemeClr val="accent2">
              <a:alpha val="50000"/>
            </a:schemeClr>
          </a:solidFill>
          <a:ln w="9525">
            <a:noFill/>
            <a:miter lim="800000"/>
            <a:headEnd/>
            <a:tailEnd/>
          </a:ln>
          <a:effectLst/>
        </p:spPr>
        <p:txBody>
          <a:bodyPr wrap="none" anchor="ctr"/>
          <a:lstStyle/>
          <a:p>
            <a:pPr algn="ctr"/>
            <a:endParaRPr kumimoji="1" lang="en-US"/>
          </a:p>
        </p:txBody>
      </p:sp>
      <p:sp>
        <p:nvSpPr>
          <p:cNvPr id="39941" name="Rectangle 5"/>
          <p:cNvSpPr>
            <a:spLocks noGrp="1" noChangeArrowheads="1"/>
          </p:cNvSpPr>
          <p:nvPr>
            <p:ph type="ctrTitle"/>
          </p:nvPr>
        </p:nvSpPr>
        <p:spPr>
          <a:xfrm>
            <a:off x="1143000" y="1981200"/>
            <a:ext cx="7772400" cy="1143000"/>
          </a:xfrm>
        </p:spPr>
        <p:txBody>
          <a:bodyPr/>
          <a:lstStyle>
            <a:lvl1pPr>
              <a:defRPr/>
            </a:lvl1pPr>
          </a:lstStyle>
          <a:p>
            <a:r>
              <a:rPr lang="en-US"/>
              <a:t>Click to edit Master title style</a:t>
            </a:r>
          </a:p>
        </p:txBody>
      </p:sp>
      <p:sp>
        <p:nvSpPr>
          <p:cNvPr id="39942" name="Rectangle 6"/>
          <p:cNvSpPr>
            <a:spLocks noGrp="1" noChangeArrowheads="1"/>
          </p:cNvSpPr>
          <p:nvPr>
            <p:ph type="subTitle" idx="1"/>
          </p:nvPr>
        </p:nvSpPr>
        <p:spPr>
          <a:xfrm>
            <a:off x="2038350" y="4351338"/>
            <a:ext cx="6400800" cy="1371600"/>
          </a:xfrm>
        </p:spPr>
        <p:txBody>
          <a:bodyPr/>
          <a:lstStyle>
            <a:lvl1pPr marL="0" indent="0">
              <a:buFont typeface="Wingdings" pitchFamily="2" charset="2"/>
              <a:buNone/>
              <a:defRPr/>
            </a:lvl1pPr>
          </a:lstStyle>
          <a:p>
            <a:r>
              <a:rPr lang="en-US"/>
              <a:t>Click to edit Master subtitle style</a:t>
            </a:r>
          </a:p>
        </p:txBody>
      </p:sp>
      <p:sp>
        <p:nvSpPr>
          <p:cNvPr id="39943" name="Rectangle 7"/>
          <p:cNvSpPr>
            <a:spLocks noGrp="1" noChangeArrowheads="1"/>
          </p:cNvSpPr>
          <p:nvPr>
            <p:ph type="dt" sz="half" idx="2"/>
          </p:nvPr>
        </p:nvSpPr>
        <p:spPr>
          <a:xfrm>
            <a:off x="685800" y="6324600"/>
            <a:ext cx="1905000" cy="457200"/>
          </a:xfrm>
        </p:spPr>
        <p:txBody>
          <a:bodyPr/>
          <a:lstStyle>
            <a:lvl1pPr>
              <a:defRPr/>
            </a:lvl1pPr>
          </a:lstStyle>
          <a:p>
            <a:fld id="{D5F575BF-D617-402D-B308-E6E042122E95}" type="datetime1">
              <a:rPr lang="en-US" smtClean="0"/>
              <a:pPr/>
              <a:t>5/2/2013</a:t>
            </a:fld>
            <a:endParaRPr lang="en-US"/>
          </a:p>
        </p:txBody>
      </p:sp>
      <p:sp>
        <p:nvSpPr>
          <p:cNvPr id="39944" name="Rectangle 8"/>
          <p:cNvSpPr>
            <a:spLocks noGrp="1" noChangeArrowheads="1"/>
          </p:cNvSpPr>
          <p:nvPr>
            <p:ph type="ftr" sz="quarter" idx="3"/>
          </p:nvPr>
        </p:nvSpPr>
        <p:spPr>
          <a:xfrm>
            <a:off x="3124200" y="6324600"/>
            <a:ext cx="2895600" cy="457200"/>
          </a:xfrm>
        </p:spPr>
        <p:txBody>
          <a:bodyPr/>
          <a:lstStyle>
            <a:lvl1pPr>
              <a:defRPr/>
            </a:lvl1pPr>
          </a:lstStyle>
          <a:p>
            <a:endParaRPr lang="en-US"/>
          </a:p>
        </p:txBody>
      </p:sp>
      <p:sp>
        <p:nvSpPr>
          <p:cNvPr id="39945" name="Rectangle 9"/>
          <p:cNvSpPr>
            <a:spLocks noGrp="1" noChangeArrowheads="1"/>
          </p:cNvSpPr>
          <p:nvPr>
            <p:ph type="sldNum" sz="quarter" idx="4"/>
          </p:nvPr>
        </p:nvSpPr>
        <p:spPr>
          <a:xfrm>
            <a:off x="6553200" y="6324600"/>
            <a:ext cx="1905000" cy="457200"/>
          </a:xfrm>
        </p:spPr>
        <p:txBody>
          <a:bodyPr/>
          <a:lstStyle>
            <a:lvl1pPr>
              <a:defRPr sz="1400"/>
            </a:lvl1pPr>
          </a:lstStyle>
          <a:p>
            <a:fld id="{1F1A87BC-6831-4853-A309-858A118C3F6D}"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fld id="{8F55C874-6931-4140-9254-E590824F26B9}" type="datetime1">
              <a:rPr lang="en-US" smtClean="0"/>
              <a:pPr/>
              <a:t>5/2/2013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4B6014C-62FA-4100-9E7D-578347A833D9}" type="slidenum">
              <a:rPr lang="en-US"/>
              <a:pPr/>
              <a:t>‹#›</a:t>
            </a:fld>
            <a:endParaRPr lang="en-US" sz="140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B030064-EB1D-4BDA-AE9B-C49ED9D60038}" type="datetime1">
              <a:rPr lang="en-US" smtClean="0"/>
              <a:pPr/>
              <a:t>5/2/2013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E27CBE8-0B5F-428D-B82A-FB0760E2225D}" type="slidenum">
              <a:rPr lang="en-US"/>
              <a:pPr/>
              <a:t>‹#›</a:t>
            </a:fld>
            <a:endParaRPr lang="en-US" sz="140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10668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50292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lvl1pPr>
              <a:defRPr/>
            </a:lvl1pPr>
          </a:lstStyle>
          <a:p>
            <a:fld id="{4A9BF9BB-8317-438C-A119-408910E0BBB8}" type="datetime1">
              <a:rPr lang="en-US" smtClean="0"/>
              <a:pPr/>
              <a:t>5/2/2013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48CD1D3-0236-4EAD-8B19-4F9221DC9642}" type="slidenum">
              <a:rPr lang="en-US"/>
              <a:pPr/>
              <a:t>‹#›</a:t>
            </a:fld>
            <a:endParaRPr lang="en-US" sz="140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lvl1pPr>
              <a:defRPr/>
            </a:lvl1pPr>
          </a:lstStyle>
          <a:p>
            <a:fld id="{26ED50E2-3B9C-4AB6-9BF8-2E243947F633}" type="datetime1">
              <a:rPr lang="en-US" smtClean="0"/>
              <a:pPr/>
              <a:t>5/2/2013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A682AB5-6206-4AFC-8FC4-F58BA5417A39}" type="slidenum">
              <a:rPr lang="en-US"/>
              <a:pPr/>
              <a:t>‹#›</a:t>
            </a:fld>
            <a:endParaRPr lang="en-US" sz="140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lvl1pPr>
              <a:defRPr/>
            </a:lvl1pPr>
          </a:lstStyle>
          <a:p>
            <a:fld id="{BE3B309D-015A-4A50-B0E2-0939C79740CD}" type="datetime1">
              <a:rPr lang="en-US" smtClean="0"/>
              <a:pPr/>
              <a:t>5/2/2013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66E87EC-79D6-46F9-B793-88DA8DABDF3A}" type="slidenum">
              <a:rPr lang="en-US"/>
              <a:pPr/>
              <a:t>‹#›</a:t>
            </a:fld>
            <a:endParaRPr lang="en-US" sz="140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3178408-ABBB-4C7D-A1C3-9052ACCE71FC}" type="datetime1">
              <a:rPr lang="en-US" smtClean="0"/>
              <a:pPr/>
              <a:t>5/2/2013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6EB1090-EF36-49B1-95BE-71239DA53C12}" type="slidenum">
              <a:rPr lang="en-US"/>
              <a:pPr/>
              <a:t>‹#›</a:t>
            </a:fld>
            <a:endParaRPr lang="en-US" sz="140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81D9D62-0068-4ED9-9C5C-7A4826BDB7FA}" type="datetime1">
              <a:rPr lang="en-US" smtClean="0"/>
              <a:pPr/>
              <a:t>5/2/2013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4600E01-1163-4A40-BD64-33EC5CA4CC3F}" type="slidenum">
              <a:rPr lang="en-US"/>
              <a:pPr/>
              <a:t>‹#›</a:t>
            </a:fld>
            <a:endParaRPr lang="en-US" sz="14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userDrawn="1"/>
        </p:nvSpPr>
        <p:spPr>
          <a:xfrm>
            <a:off x="0" y="4419600"/>
            <a:ext cx="9144000" cy="243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5" name="Straight Connector 4"/>
          <p:cNvCxnSpPr/>
          <p:nvPr userDrawn="1"/>
        </p:nvCxnSpPr>
        <p:spPr>
          <a:xfrm>
            <a:off x="0" y="4419600"/>
            <a:ext cx="9220200" cy="0"/>
          </a:xfrm>
          <a:prstGeom prst="line">
            <a:avLst/>
          </a:prstGeom>
          <a:ln w="19050">
            <a:solidFill>
              <a:srgbClr val="F8C20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4406900"/>
            <a:ext cx="7772400" cy="1362075"/>
          </a:xfrm>
        </p:spPr>
        <p:txBody>
          <a:bodyPr anchor="t"/>
          <a:lstStyle>
            <a:lvl1pPr algn="l">
              <a:defRPr sz="3600" b="1" cap="all">
                <a:solidFill>
                  <a:srgbClr val="023567"/>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36ADCD59-0B8D-4BBC-8515-BD84AE8D1AF5}" type="datetime1">
              <a:rPr lang="en-US" smtClean="0"/>
              <a:pPr>
                <a:defRPr/>
              </a:pPr>
              <a:t>5/2/2013</a:t>
            </a:fld>
            <a:endParaRPr lang="en-US" dirty="0"/>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52A0A8C3-7EB7-4FC0-8239-4E63BE8BA601}"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829B5357-0E9A-405E-AA47-E25BA045BDF3}" type="datetime1">
              <a:rPr lang="en-US" smtClean="0"/>
              <a:pPr/>
              <a:t>5/2/2013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5BCB8D6-4F98-4035-A96E-107C751AA3E0}" type="slidenum">
              <a:rPr lang="en-US"/>
              <a:pPr/>
              <a:t>‹#›</a:t>
            </a:fld>
            <a:endParaRPr lang="en-US" sz="140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fld id="{9D963297-3CF1-4447-A4A8-95F84D969E0F}" type="datetime1">
              <a:rPr lang="en-US" smtClean="0"/>
              <a:pPr/>
              <a:t>5/2/2013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28F2B5-A420-4B4D-B712-DB01F8D69A90}" type="slidenum">
              <a:rPr lang="en-US"/>
              <a:pPr/>
              <a:t>‹#›</a:t>
            </a:fld>
            <a:endParaRPr lang="en-US" sz="140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838200"/>
            <a:ext cx="1943100" cy="53784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1066800" y="838200"/>
            <a:ext cx="5676900" cy="5378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fld id="{EF50E042-3456-47AA-8461-5FE4EB026D32}" type="datetime1">
              <a:rPr lang="en-US" smtClean="0"/>
              <a:pPr/>
              <a:t>5/2/2013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5EA8A4E-40BD-4064-A2F8-86C713664C2E}" type="slidenum">
              <a:rPr lang="en-US"/>
              <a:pPr/>
              <a:t>‹#›</a:t>
            </a:fld>
            <a:endParaRPr lang="en-US" sz="140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IN"/>
          </a:p>
        </p:txBody>
      </p:sp>
      <p:sp>
        <p:nvSpPr>
          <p:cNvPr id="3" name="Chart Placeholder 2"/>
          <p:cNvSpPr>
            <a:spLocks noGrp="1"/>
          </p:cNvSpPr>
          <p:nvPr>
            <p:ph type="chart" idx="1"/>
          </p:nvPr>
        </p:nvSpPr>
        <p:spPr>
          <a:xfrm>
            <a:off x="1066800" y="2101850"/>
            <a:ext cx="7772400" cy="4114800"/>
          </a:xfrm>
        </p:spPr>
        <p:txBody>
          <a:bodyPr/>
          <a:lstStyle/>
          <a:p>
            <a:endParaRPr lang="en-IN"/>
          </a:p>
        </p:txBody>
      </p:sp>
      <p:sp>
        <p:nvSpPr>
          <p:cNvPr id="4" name="Date Placeholder 3"/>
          <p:cNvSpPr>
            <a:spLocks noGrp="1"/>
          </p:cNvSpPr>
          <p:nvPr>
            <p:ph type="dt" sz="half" idx="10"/>
          </p:nvPr>
        </p:nvSpPr>
        <p:spPr>
          <a:xfrm>
            <a:off x="1066800" y="6413500"/>
            <a:ext cx="1905000" cy="457200"/>
          </a:xfrm>
        </p:spPr>
        <p:txBody>
          <a:bodyPr/>
          <a:lstStyle>
            <a:lvl1pPr>
              <a:defRPr/>
            </a:lvl1pPr>
          </a:lstStyle>
          <a:p>
            <a:fld id="{1522E861-66BF-4CD4-8F0C-DBBEE5848842}" type="datetime1">
              <a:rPr lang="en-US" smtClean="0"/>
              <a:pPr/>
              <a:t>5/2/2013</a:t>
            </a:fld>
            <a:endParaRPr lang="en-US"/>
          </a:p>
        </p:txBody>
      </p:sp>
      <p:sp>
        <p:nvSpPr>
          <p:cNvPr id="5" name="Footer Placeholder 4"/>
          <p:cNvSpPr>
            <a:spLocks noGrp="1"/>
          </p:cNvSpPr>
          <p:nvPr>
            <p:ph type="ftr" sz="quarter" idx="11"/>
          </p:nvPr>
        </p:nvSpPr>
        <p:spPr>
          <a:xfrm>
            <a:off x="3429000" y="64135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8229600" y="6413500"/>
            <a:ext cx="914400" cy="457200"/>
          </a:xfrm>
        </p:spPr>
        <p:txBody>
          <a:bodyPr/>
          <a:lstStyle>
            <a:lvl1pPr>
              <a:defRPr/>
            </a:lvl1pPr>
          </a:lstStyle>
          <a:p>
            <a:fld id="{49B3B4EF-9B69-4D42-9C86-86AE63DEA6E6}" type="slidenum">
              <a:rPr lang="en-US"/>
              <a:pPr/>
              <a:t>‹#›</a:t>
            </a:fld>
            <a:endParaRPr lang="en-US" sz="140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7E4FCBB-9727-42E6-A062-2C270136D1D8}" type="datetime1">
              <a:rPr lang="en-US" smtClean="0"/>
              <a:pPr/>
              <a:t>5/2/2013</a:t>
            </a:fld>
            <a:endParaRPr lang="en-IN"/>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IN"/>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607D56D-3EEE-4C05-B485-A078B54F8524}"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84D2BF1-20E1-4CE0-BFE9-2EBF939BCA73}" type="datetime1">
              <a:rPr lang="en-US" smtClean="0"/>
              <a:pPr/>
              <a:t>5/2/2013</a:t>
            </a:fld>
            <a:endParaRPr lang="en-IN"/>
          </a:p>
        </p:txBody>
      </p:sp>
      <p:sp>
        <p:nvSpPr>
          <p:cNvPr id="9" name="Slide Number Placeholder 8"/>
          <p:cNvSpPr>
            <a:spLocks noGrp="1"/>
          </p:cNvSpPr>
          <p:nvPr>
            <p:ph type="sldNum" sz="quarter" idx="15"/>
          </p:nvPr>
        </p:nvSpPr>
        <p:spPr/>
        <p:txBody>
          <a:bodyPr rtlCol="0"/>
          <a:lstStyle/>
          <a:p>
            <a:fld id="{6607D56D-3EEE-4C05-B485-A078B54F8524}" type="slidenum">
              <a:rPr lang="en-IN" smtClean="0"/>
              <a:pPr/>
              <a:t>‹#›</a:t>
            </a:fld>
            <a:endParaRPr lang="en-IN"/>
          </a:p>
        </p:txBody>
      </p:sp>
      <p:sp>
        <p:nvSpPr>
          <p:cNvPr id="10" name="Footer Placeholder 9"/>
          <p:cNvSpPr>
            <a:spLocks noGrp="1"/>
          </p:cNvSpPr>
          <p:nvPr>
            <p:ph type="ftr" sz="quarter" idx="16"/>
          </p:nvPr>
        </p:nvSpPr>
        <p:spPr/>
        <p:txBody>
          <a:bodyPr rtlCol="0"/>
          <a:lstStyle/>
          <a:p>
            <a:endParaRPr lang="en-IN"/>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A62F0F90-6C6E-48BB-B863-62FDD1C66B60}" type="datetime1">
              <a:rPr lang="en-US" smtClean="0"/>
              <a:pPr/>
              <a:t>5/2/2013</a:t>
            </a:fld>
            <a:endParaRPr lang="en-IN"/>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IN"/>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607D56D-3EEE-4C05-B485-A078B54F8524}"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9846C63-6E34-4E6E-92B1-98C458F0D5A9}" type="datetime1">
              <a:rPr lang="en-US" smtClean="0"/>
              <a:pPr/>
              <a:t>5/2/2013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607D56D-3EEE-4C05-B485-A078B54F8524}" type="slidenum">
              <a:rPr lang="en-IN" smtClean="0"/>
              <a:pPr/>
              <a:t>‹#›</a:t>
            </a:fld>
            <a:endParaRPr lang="en-IN"/>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17FDA39-8F35-4EE3-B123-F95317300FC6}" type="datetime1">
              <a:rPr lang="en-US" smtClean="0"/>
              <a:pPr/>
              <a:t>5/2/2013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607D56D-3EEE-4C05-B485-A078B54F8524}" type="slidenum">
              <a:rPr lang="en-IN" smtClean="0"/>
              <a:pPr/>
              <a:t>‹#›</a:t>
            </a:fld>
            <a:endParaRPr lang="en-IN"/>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EE797A41-A943-4E81-B675-0BD72851AE23}" type="datetime1">
              <a:rPr lang="en-US" smtClean="0"/>
              <a:pPr/>
              <a:t>5/2/2013</a:t>
            </a:fld>
            <a:endParaRPr lang="en-IN"/>
          </a:p>
        </p:txBody>
      </p:sp>
      <p:sp>
        <p:nvSpPr>
          <p:cNvPr id="7" name="Slide Number Placeholder 6"/>
          <p:cNvSpPr>
            <a:spLocks noGrp="1"/>
          </p:cNvSpPr>
          <p:nvPr>
            <p:ph type="sldNum" sz="quarter" idx="11"/>
          </p:nvPr>
        </p:nvSpPr>
        <p:spPr/>
        <p:txBody>
          <a:bodyPr rtlCol="0"/>
          <a:lstStyle/>
          <a:p>
            <a:fld id="{6607D56D-3EEE-4C05-B485-A078B54F8524}" type="slidenum">
              <a:rPr lang="en-IN" smtClean="0"/>
              <a:pPr/>
              <a:t>‹#›</a:t>
            </a:fld>
            <a:endParaRPr lang="en-IN"/>
          </a:p>
        </p:txBody>
      </p:sp>
      <p:sp>
        <p:nvSpPr>
          <p:cNvPr id="8" name="Footer Placeholder 7"/>
          <p:cNvSpPr>
            <a:spLocks noGrp="1"/>
          </p:cNvSpPr>
          <p:nvPr>
            <p:ph type="ftr" sz="quarter" idx="12"/>
          </p:nvPr>
        </p:nvSpPr>
        <p:spPr/>
        <p:txBody>
          <a:bodyPr rtlCol="0"/>
          <a:lstStyle/>
          <a:p>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7B811FB-622E-4C42-AF23-5ED23FC86A6F}" type="datetime1">
              <a:rPr lang="en-US" smtClean="0"/>
              <a:pPr>
                <a:defRPr/>
              </a:pPr>
              <a:t>5/2/2013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3E60BE1-3984-4255-A285-DAD61E288842}" type="slidenum">
              <a:rPr lang="en-US"/>
              <a:pPr>
                <a:defRPr/>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66B1D0-6133-4EC0-936F-A6A904777F92}" type="datetime1">
              <a:rPr lang="en-US" smtClean="0"/>
              <a:pPr/>
              <a:t>5/2/2013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607D56D-3EEE-4C05-B485-A078B54F8524}" type="slidenum">
              <a:rPr lang="en-IN" smtClean="0"/>
              <a:pPr/>
              <a:t>‹#›</a:t>
            </a:fld>
            <a:endParaRPr lang="en-IN"/>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277028B8-0AA9-41C2-AB15-81BB78A396C8}" type="datetime1">
              <a:rPr lang="en-US" smtClean="0"/>
              <a:pPr/>
              <a:t>5/2/2013</a:t>
            </a:fld>
            <a:endParaRPr lang="en-IN"/>
          </a:p>
        </p:txBody>
      </p:sp>
      <p:sp>
        <p:nvSpPr>
          <p:cNvPr id="22" name="Slide Number Placeholder 21"/>
          <p:cNvSpPr>
            <a:spLocks noGrp="1"/>
          </p:cNvSpPr>
          <p:nvPr>
            <p:ph type="sldNum" sz="quarter" idx="15"/>
          </p:nvPr>
        </p:nvSpPr>
        <p:spPr/>
        <p:txBody>
          <a:bodyPr rtlCol="0"/>
          <a:lstStyle/>
          <a:p>
            <a:fld id="{6607D56D-3EEE-4C05-B485-A078B54F8524}" type="slidenum">
              <a:rPr lang="en-IN" smtClean="0"/>
              <a:pPr/>
              <a:t>‹#›</a:t>
            </a:fld>
            <a:endParaRPr lang="en-IN"/>
          </a:p>
        </p:txBody>
      </p:sp>
      <p:sp>
        <p:nvSpPr>
          <p:cNvPr id="23" name="Footer Placeholder 22"/>
          <p:cNvSpPr>
            <a:spLocks noGrp="1"/>
          </p:cNvSpPr>
          <p:nvPr>
            <p:ph type="ftr" sz="quarter" idx="16"/>
          </p:nvPr>
        </p:nvSpPr>
        <p:spPr/>
        <p:txBody>
          <a:bodyPr rtlCol="0"/>
          <a:lstStyle/>
          <a:p>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EDA6BA76-BB0D-4140-AE05-CD275783A274}" type="datetime1">
              <a:rPr lang="en-US" smtClean="0"/>
              <a:pPr/>
              <a:t>5/2/2013</a:t>
            </a:fld>
            <a:endParaRPr lang="en-IN"/>
          </a:p>
        </p:txBody>
      </p:sp>
      <p:sp>
        <p:nvSpPr>
          <p:cNvPr id="18" name="Slide Number Placeholder 17"/>
          <p:cNvSpPr>
            <a:spLocks noGrp="1"/>
          </p:cNvSpPr>
          <p:nvPr>
            <p:ph type="sldNum" sz="quarter" idx="11"/>
          </p:nvPr>
        </p:nvSpPr>
        <p:spPr/>
        <p:txBody>
          <a:bodyPr rtlCol="0"/>
          <a:lstStyle/>
          <a:p>
            <a:fld id="{6607D56D-3EEE-4C05-B485-A078B54F8524}" type="slidenum">
              <a:rPr lang="en-IN" smtClean="0"/>
              <a:pPr/>
              <a:t>‹#›</a:t>
            </a:fld>
            <a:endParaRPr lang="en-IN"/>
          </a:p>
        </p:txBody>
      </p:sp>
      <p:sp>
        <p:nvSpPr>
          <p:cNvPr id="21" name="Footer Placeholder 20"/>
          <p:cNvSpPr>
            <a:spLocks noGrp="1"/>
          </p:cNvSpPr>
          <p:nvPr>
            <p:ph type="ftr" sz="quarter" idx="12"/>
          </p:nvPr>
        </p:nvSpPr>
        <p:spPr/>
        <p:txBody>
          <a:bodyPr rtlCol="0"/>
          <a:lstStyle/>
          <a:p>
            <a:endParaRPr lang="en-IN"/>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692C47-CC98-4880-AE1B-E83352398BF8}" type="datetime1">
              <a:rPr lang="en-US" smtClean="0"/>
              <a:pPr/>
              <a:t>5/2/2013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607D56D-3EEE-4C05-B485-A078B54F8524}" type="slidenum">
              <a:rPr lang="en-IN" smtClean="0"/>
              <a:pPr/>
              <a:t>‹#›</a:t>
            </a:fld>
            <a:endParaRPr lang="en-IN"/>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4F5A44-11F9-4166-8126-33ECEC29181C}" type="datetime1">
              <a:rPr lang="en-US" smtClean="0"/>
              <a:pPr/>
              <a:t>5/2/2013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607D56D-3EEE-4C05-B485-A078B54F8524}" type="slidenum">
              <a:rPr lang="en-IN" smtClean="0"/>
              <a:pPr/>
              <a:t>‹#›</a:t>
            </a:fld>
            <a:endParaRPr lang="en-IN"/>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739775" y="155575"/>
            <a:ext cx="7566025" cy="1143000"/>
          </a:xfrm>
        </p:spPr>
        <p:txBody>
          <a:bodyPr/>
          <a:lstStyle/>
          <a:p>
            <a:r>
              <a:rPr lang="en-US" smtClean="0"/>
              <a:t>Click to edit Master title style</a:t>
            </a:r>
            <a:endParaRPr lang="en-IN"/>
          </a:p>
        </p:txBody>
      </p:sp>
      <p:sp>
        <p:nvSpPr>
          <p:cNvPr id="3" name="Chart Placeholder 2"/>
          <p:cNvSpPr>
            <a:spLocks noGrp="1"/>
          </p:cNvSpPr>
          <p:nvPr>
            <p:ph type="chart" idx="1"/>
          </p:nvPr>
        </p:nvSpPr>
        <p:spPr>
          <a:xfrm>
            <a:off x="914400" y="1600200"/>
            <a:ext cx="7772400" cy="4530725"/>
          </a:xfrm>
        </p:spPr>
        <p:txBody>
          <a:bodyPr/>
          <a:lstStyle/>
          <a:p>
            <a:endParaRPr lang="en-IN"/>
          </a:p>
        </p:txBody>
      </p:sp>
      <p:sp>
        <p:nvSpPr>
          <p:cNvPr id="4" name="Date Placeholder 3"/>
          <p:cNvSpPr>
            <a:spLocks noGrp="1"/>
          </p:cNvSpPr>
          <p:nvPr>
            <p:ph type="dt" sz="half" idx="10"/>
          </p:nvPr>
        </p:nvSpPr>
        <p:spPr>
          <a:xfrm>
            <a:off x="42863" y="6581775"/>
            <a:ext cx="1525587" cy="225425"/>
          </a:xfrm>
        </p:spPr>
        <p:txBody>
          <a:bodyPr/>
          <a:lstStyle>
            <a:lvl1pPr>
              <a:defRPr/>
            </a:lvl1pPr>
          </a:lstStyle>
          <a:p>
            <a:fld id="{0DD8600C-53AC-4B32-B15B-E85B3D827777}" type="datetime1">
              <a:rPr lang="en-US" smtClean="0"/>
              <a:pPr/>
              <a:t>5/2/2013</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pPr>
              <a:defRPr/>
            </a:pPr>
            <a:endParaRPr lang="en-US">
              <a:latin typeface="Times New Roman" pitchFamily="18" charset="0"/>
            </a:endParaRPr>
          </a:p>
        </p:txBody>
      </p:sp>
      <p:sp>
        <p:nvSpPr>
          <p:cNvPr id="5" name="Freeform 3"/>
          <p:cNvSpPr>
            <a:spLocks/>
          </p:cNvSpPr>
          <p:nvPr/>
        </p:nvSpPr>
        <p:spPr bwMode="white">
          <a:xfrm>
            <a:off x="-9525" y="4489450"/>
            <a:ext cx="5754688" cy="2368550"/>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anchor="ctr"/>
          <a:lstStyle/>
          <a:p>
            <a:pPr>
              <a:defRPr/>
            </a:pPr>
            <a:endParaRPr lang="en-US">
              <a:latin typeface="Times New Roman" pitchFamily="18" charset="0"/>
            </a:endParaRPr>
          </a:p>
        </p:txBody>
      </p:sp>
      <p:sp>
        <p:nvSpPr>
          <p:cNvPr id="6" name="Freeform 4"/>
          <p:cNvSpPr>
            <a:spLocks/>
          </p:cNvSpPr>
          <p:nvPr/>
        </p:nvSpPr>
        <p:spPr bwMode="white">
          <a:xfrm>
            <a:off x="0" y="3817938"/>
            <a:ext cx="8164513" cy="3019425"/>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7" name="Freeform 5"/>
          <p:cNvSpPr>
            <a:spLocks/>
          </p:cNvSpPr>
          <p:nvPr/>
        </p:nvSpPr>
        <p:spPr bwMode="white">
          <a:xfrm>
            <a:off x="0" y="3146425"/>
            <a:ext cx="9144000" cy="3690938"/>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8" name="Freeform 6"/>
          <p:cNvSpPr>
            <a:spLocks/>
          </p:cNvSpPr>
          <p:nvPr/>
        </p:nvSpPr>
        <p:spPr bwMode="white">
          <a:xfrm>
            <a:off x="0" y="2460625"/>
            <a:ext cx="9144000" cy="2497138"/>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9" name="Freeform 7"/>
          <p:cNvSpPr>
            <a:spLocks/>
          </p:cNvSpPr>
          <p:nvPr/>
        </p:nvSpPr>
        <p:spPr bwMode="white">
          <a:xfrm>
            <a:off x="0" y="1793875"/>
            <a:ext cx="9144000" cy="15398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10" name="Freeform 8"/>
          <p:cNvSpPr>
            <a:spLocks/>
          </p:cNvSpPr>
          <p:nvPr/>
        </p:nvSpPr>
        <p:spPr bwMode="white">
          <a:xfrm>
            <a:off x="0" y="-20638"/>
            <a:ext cx="9144000" cy="1682751"/>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11" name="Freeform 9"/>
          <p:cNvSpPr>
            <a:spLocks/>
          </p:cNvSpPr>
          <p:nvPr/>
        </p:nvSpPr>
        <p:spPr bwMode="white">
          <a:xfrm>
            <a:off x="0" y="-20638"/>
            <a:ext cx="8388350" cy="1068388"/>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12" name="Freeform 10"/>
          <p:cNvSpPr>
            <a:spLocks/>
          </p:cNvSpPr>
          <p:nvPr/>
        </p:nvSpPr>
        <p:spPr bwMode="white">
          <a:xfrm>
            <a:off x="0" y="-20638"/>
            <a:ext cx="4578350" cy="454026"/>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a:lstStyle/>
          <a:p>
            <a:pPr>
              <a:defRPr/>
            </a:pPr>
            <a:endParaRPr lang="en-US">
              <a:latin typeface="Times New Roman" pitchFamily="18" charset="0"/>
            </a:endParaRPr>
          </a:p>
        </p:txBody>
      </p:sp>
      <p:sp>
        <p:nvSpPr>
          <p:cNvPr id="4107" name="Rectangle 11"/>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4108" name="Rectangle 1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13" name="Rectangle 13"/>
          <p:cNvSpPr>
            <a:spLocks noGrp="1" noChangeArrowheads="1"/>
          </p:cNvSpPr>
          <p:nvPr>
            <p:ph type="dt" sz="half" idx="10"/>
          </p:nvPr>
        </p:nvSpPr>
        <p:spPr/>
        <p:txBody>
          <a:bodyPr/>
          <a:lstStyle>
            <a:lvl1pPr>
              <a:defRPr/>
            </a:lvl1pPr>
          </a:lstStyle>
          <a:p>
            <a:pPr>
              <a:defRPr/>
            </a:pPr>
            <a:fld id="{8C45CB7C-7DD1-4073-A793-1FA222F93335}" type="datetime1">
              <a:rPr lang="en-US" smtClean="0"/>
              <a:pPr>
                <a:defRPr/>
              </a:pPr>
              <a:t>5/2/2013</a:t>
            </a:fld>
            <a:endParaRPr lang="en-US"/>
          </a:p>
        </p:txBody>
      </p:sp>
      <p:sp>
        <p:nvSpPr>
          <p:cNvPr id="14" name="Rectangle 14"/>
          <p:cNvSpPr>
            <a:spLocks noGrp="1" noChangeArrowheads="1"/>
          </p:cNvSpPr>
          <p:nvPr>
            <p:ph type="ftr" sz="quarter" idx="11"/>
          </p:nvPr>
        </p:nvSpPr>
        <p:spPr/>
        <p:txBody>
          <a:bodyPr/>
          <a:lstStyle>
            <a:lvl1pPr>
              <a:defRPr/>
            </a:lvl1pPr>
          </a:lstStyle>
          <a:p>
            <a:pPr>
              <a:defRPr/>
            </a:pPr>
            <a:endParaRPr lang="en-US"/>
          </a:p>
        </p:txBody>
      </p:sp>
      <p:sp>
        <p:nvSpPr>
          <p:cNvPr id="15" name="Rectangle 15"/>
          <p:cNvSpPr>
            <a:spLocks noGrp="1" noChangeArrowheads="1"/>
          </p:cNvSpPr>
          <p:nvPr>
            <p:ph type="sldNum" sz="quarter" idx="12"/>
          </p:nvPr>
        </p:nvSpPr>
        <p:spPr/>
        <p:txBody>
          <a:bodyPr/>
          <a:lstStyle>
            <a:lvl1pPr>
              <a:defRPr/>
            </a:lvl1pPr>
          </a:lstStyle>
          <a:p>
            <a:pPr>
              <a:defRPr/>
            </a:pPr>
            <a:fld id="{62F7C353-3D9C-4255-B8B2-1BC95E5BFE26}" type="slidenum">
              <a:rPr lang="en-US"/>
              <a:pPr>
                <a:defRPr/>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fld id="{7AD0322A-FDE2-477F-AC58-07FBBE7E74AC}" type="datetime1">
              <a:rPr lang="en-US" smtClean="0"/>
              <a:pPr>
                <a:defRPr/>
              </a:pPr>
              <a:t>5/2/2013</a:t>
            </a:fld>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627F969A-5E18-4DBF-99B9-548B60484DC5}" type="slidenum">
              <a:rPr lang="en-US"/>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fld id="{4B117C4A-9941-4155-BBF3-54F5266CF4C1}" type="datetime1">
              <a:rPr lang="en-US" smtClean="0"/>
              <a:pPr>
                <a:defRPr/>
              </a:pPr>
              <a:t>5/2/2013</a:t>
            </a:fld>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C43F434-E5F6-4F1D-8386-8F87CF8DA092}" type="slidenum">
              <a:rPr lang="en-US"/>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fld id="{9A9EC101-9729-426F-B92C-A53127A23FA4}" type="datetime1">
              <a:rPr lang="en-US" smtClean="0"/>
              <a:pPr>
                <a:defRPr/>
              </a:pPr>
              <a:t>5/2/2013</a:t>
            </a:fld>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B92438C-8AB2-4011-BCBF-CDDCBAF0FC0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C890275-861B-420A-8DD3-8325419396FE}" type="datetime1">
              <a:rPr lang="en-US" smtClean="0"/>
              <a:pPr>
                <a:defRPr/>
              </a:pPr>
              <a:t>5/2/2013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F2B767B-BFB3-4ADD-8604-1C782957803C}" type="slidenum">
              <a:rPr lang="en-US"/>
              <a:pPr>
                <a:defRPr/>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dt" sz="half" idx="10"/>
          </p:nvPr>
        </p:nvSpPr>
        <p:spPr>
          <a:ln/>
        </p:spPr>
        <p:txBody>
          <a:bodyPr/>
          <a:lstStyle>
            <a:lvl1pPr>
              <a:defRPr/>
            </a:lvl1pPr>
          </a:lstStyle>
          <a:p>
            <a:pPr>
              <a:defRPr/>
            </a:pPr>
            <a:fld id="{87F65BD5-08BC-4B4F-9E04-3877B3274320}" type="datetime1">
              <a:rPr lang="en-US" smtClean="0"/>
              <a:pPr>
                <a:defRPr/>
              </a:pPr>
              <a:t>5/2/2013</a:t>
            </a:fld>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FE85F0AF-BD93-40EE-AA6C-33F807C80942}" type="slidenum">
              <a:rPr lang="en-US"/>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dt" sz="half" idx="10"/>
          </p:nvPr>
        </p:nvSpPr>
        <p:spPr>
          <a:ln/>
        </p:spPr>
        <p:txBody>
          <a:bodyPr/>
          <a:lstStyle>
            <a:lvl1pPr>
              <a:defRPr/>
            </a:lvl1pPr>
          </a:lstStyle>
          <a:p>
            <a:pPr>
              <a:defRPr/>
            </a:pPr>
            <a:fld id="{9C7E3B14-7A0B-448C-8F79-E7F3A907E5AD}" type="datetime1">
              <a:rPr lang="en-US" smtClean="0"/>
              <a:pPr>
                <a:defRPr/>
              </a:pPr>
              <a:t>5/2/2013</a:t>
            </a:fld>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C9F2039D-4236-4B41-B9D5-05D4C8F65045}" type="slidenum">
              <a:rPr lang="en-US"/>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fld id="{3AA2C2FE-7539-4645-8681-286F4C3FD1EC}" type="datetime1">
              <a:rPr lang="en-US" smtClean="0"/>
              <a:pPr>
                <a:defRPr/>
              </a:pPr>
              <a:t>5/2/2013</a:t>
            </a:fld>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2CAC5018-B1BD-4EF5-9ACE-5FC5F6959713}" type="slidenum">
              <a:rPr lang="en-US"/>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fld id="{B34B39F0-F080-4A84-AC1B-9FE2574973D3}" type="datetime1">
              <a:rPr lang="en-US" smtClean="0"/>
              <a:pPr>
                <a:defRPr/>
              </a:pPr>
              <a:t>5/2/2013</a:t>
            </a:fld>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6B1C5596-E2BA-449D-A8B0-F721D1BA79D6}" type="slidenum">
              <a:rPr lang="en-US"/>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fld id="{679E40EF-2D3E-4286-B01C-87032434C4C6}" type="datetime1">
              <a:rPr lang="en-US" smtClean="0"/>
              <a:pPr>
                <a:defRPr/>
              </a:pPr>
              <a:t>5/2/2013</a:t>
            </a:fld>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A94F61DE-FA3B-4158-91EF-4DA939C64845}" type="slidenum">
              <a:rPr lang="en-US"/>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fld id="{A24E3138-11F1-41BF-82C5-6F167EFDDC92}" type="datetime1">
              <a:rPr lang="en-US" smtClean="0"/>
              <a:pPr>
                <a:defRPr/>
              </a:pPr>
              <a:t>5/2/2013</a:t>
            </a:fld>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CC9E468E-988D-44E1-9CDD-43EC205801BD}" type="slidenum">
              <a:rPr lang="en-US"/>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fld id="{A7D6C155-FF12-437D-AA70-ED3B1C62624B}" type="datetime1">
              <a:rPr lang="en-US" smtClean="0"/>
              <a:pPr>
                <a:defRPr/>
              </a:pPr>
              <a:t>5/2/2013</a:t>
            </a:fld>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F828598C-F0D4-4D65-AE54-AEAD85F44661}" type="slidenum">
              <a:rPr lang="en-US"/>
              <a:pPr>
                <a:defRPr/>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fld id="{953F6A6A-6F67-454E-BF6F-F7E6C5E20F7D}" type="datetime1">
              <a:rPr lang="en-US" smtClean="0"/>
              <a:pPr>
                <a:defRPr/>
              </a:pPr>
              <a:t>5/2/2013</a:t>
            </a:fld>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FC9512FA-B5D0-49B9-8F25-776BA4619BF7}" type="slidenum">
              <a:rPr lang="en-US"/>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13"/>
          <p:cNvSpPr>
            <a:spLocks noGrp="1" noChangeArrowheads="1"/>
          </p:cNvSpPr>
          <p:nvPr>
            <p:ph type="dt" sz="half" idx="10"/>
          </p:nvPr>
        </p:nvSpPr>
        <p:spPr>
          <a:ln/>
        </p:spPr>
        <p:txBody>
          <a:bodyPr/>
          <a:lstStyle>
            <a:lvl1pPr>
              <a:defRPr/>
            </a:lvl1pPr>
          </a:lstStyle>
          <a:p>
            <a:pPr>
              <a:defRPr/>
            </a:pPr>
            <a:fld id="{11C70EF8-B7E0-4BF9-ADE0-B1B8AA7B0B26}" type="datetime1">
              <a:rPr lang="en-US" smtClean="0"/>
              <a:pPr>
                <a:defRPr/>
              </a:pPr>
              <a:t>5/2/2013</a:t>
            </a:fld>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9ED24680-B2BE-40F5-91AD-067C646DFDAF}" type="slidenum">
              <a:rPr lang="en-US"/>
              <a:pPr>
                <a:defRPr/>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3"/>
          <p:cNvSpPr>
            <a:spLocks noGrp="1" noChangeArrowheads="1"/>
          </p:cNvSpPr>
          <p:nvPr>
            <p:ph type="dt" sz="half" idx="10"/>
          </p:nvPr>
        </p:nvSpPr>
        <p:spPr>
          <a:ln/>
        </p:spPr>
        <p:txBody>
          <a:bodyPr/>
          <a:lstStyle>
            <a:lvl1pPr>
              <a:defRPr/>
            </a:lvl1pPr>
          </a:lstStyle>
          <a:p>
            <a:pPr>
              <a:defRPr/>
            </a:pPr>
            <a:fld id="{4DC05CB0-2DF5-4888-A84D-B905D5FDE3EC}" type="datetime1">
              <a:rPr lang="en-US" smtClean="0"/>
              <a:pPr>
                <a:defRPr/>
              </a:pPr>
              <a:t>5/2/2013</a:t>
            </a:fld>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BE1F743C-D490-46C1-A31A-C22CA27C1C9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C62BB0E-F69E-4BC5-A1A3-0484474912FC}" type="datetime1">
              <a:rPr lang="en-US" smtClean="0"/>
              <a:pPr>
                <a:defRPr/>
              </a:pPr>
              <a:t>5/2/2013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CBD184A-3993-4BAD-834A-44AB19F4F0FC}" type="slidenum">
              <a:rPr lang="en-US"/>
              <a:pPr>
                <a:defRPr/>
              </a:pPr>
              <a:t>‹#›</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smtClean="0"/>
          </a:p>
        </p:txBody>
      </p:sp>
      <p:sp>
        <p:nvSpPr>
          <p:cNvPr id="4" name="Rectangle 13"/>
          <p:cNvSpPr>
            <a:spLocks noGrp="1" noChangeArrowheads="1"/>
          </p:cNvSpPr>
          <p:nvPr>
            <p:ph type="dt" sz="half" idx="10"/>
          </p:nvPr>
        </p:nvSpPr>
        <p:spPr>
          <a:ln/>
        </p:spPr>
        <p:txBody>
          <a:bodyPr/>
          <a:lstStyle>
            <a:lvl1pPr>
              <a:defRPr/>
            </a:lvl1pPr>
          </a:lstStyle>
          <a:p>
            <a:pPr>
              <a:defRPr/>
            </a:pPr>
            <a:fld id="{CB8D6DBF-4964-4B03-8961-53E0740C0F72}" type="datetime1">
              <a:rPr lang="en-US" smtClean="0"/>
              <a:pPr>
                <a:defRPr/>
              </a:pPr>
              <a:t>5/2/2013</a:t>
            </a:fld>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EBCBDC3A-B772-41E2-A5CC-232A4B65077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C0D58F4-BD24-4778-B26D-77C06CEA1A59}" type="datetime1">
              <a:rPr lang="en-US" smtClean="0"/>
              <a:pPr>
                <a:defRPr/>
              </a:pPr>
              <a:t>5/2/2013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F0DE70-A366-4BB0-B0A3-CF12E4826CA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1C3F05D-45EB-4F4A-9CB1-887A96D52AC8}" type="datetime1">
              <a:rPr lang="en-US" smtClean="0"/>
              <a:pPr>
                <a:defRPr/>
              </a:pPr>
              <a:t>5/2/2013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790DFC5-8571-4DB8-82B5-D879DAFA4643}"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9C2EED-368D-4133-9EF4-828089777E9E}" type="datetime1">
              <a:rPr lang="en-US" smtClean="0"/>
              <a:pPr>
                <a:defRPr/>
              </a:pPr>
              <a:t>5/2/2013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986B3E7-9176-4B78-881B-DBFDE812C19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jpe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theme" Target="../theme/theme3.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image" Target="../media/image5.png"/><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6" Type="http://schemas.openxmlformats.org/officeDocument/2006/relationships/theme" Target="../theme/theme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23567"/>
        </a:solidFill>
        <a:effectLst/>
      </p:bgPr>
    </p:bg>
    <p:spTree>
      <p:nvGrpSpPr>
        <p:cNvPr id="1" name=""/>
        <p:cNvGrpSpPr/>
        <p:nvPr/>
      </p:nvGrpSpPr>
      <p:grpSpPr>
        <a:xfrm>
          <a:off x="0" y="0"/>
          <a:ext cx="0" cy="0"/>
          <a:chOff x="0" y="0"/>
          <a:chExt cx="0" cy="0"/>
        </a:xfrm>
      </p:grpSpPr>
      <p:sp>
        <p:nvSpPr>
          <p:cNvPr id="819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3A5F60B-3C84-43D0-83C5-FAF975726447}" type="datetime1">
              <a:rPr lang="en-US" smtClean="0"/>
              <a:pPr>
                <a:defRPr/>
              </a:pPr>
              <a:t>5/2/2013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686800" y="6356350"/>
            <a:ext cx="457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27FA727-DB14-429B-9EA6-771F0C4AED6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Verdana" pitchFamily="34" charset="0"/>
        </a:defRPr>
      </a:lvl2pPr>
      <a:lvl3pPr algn="ctr" rtl="0" eaLnBrk="0" fontAlgn="base" hangingPunct="0">
        <a:spcBef>
          <a:spcPct val="0"/>
        </a:spcBef>
        <a:spcAft>
          <a:spcPct val="0"/>
        </a:spcAft>
        <a:defRPr sz="4400">
          <a:solidFill>
            <a:schemeClr val="tx1"/>
          </a:solidFill>
          <a:latin typeface="Verdana" pitchFamily="34" charset="0"/>
        </a:defRPr>
      </a:lvl3pPr>
      <a:lvl4pPr algn="ctr" rtl="0" eaLnBrk="0" fontAlgn="base" hangingPunct="0">
        <a:spcBef>
          <a:spcPct val="0"/>
        </a:spcBef>
        <a:spcAft>
          <a:spcPct val="0"/>
        </a:spcAft>
        <a:defRPr sz="4400">
          <a:solidFill>
            <a:schemeClr val="tx1"/>
          </a:solidFill>
          <a:latin typeface="Verdana" pitchFamily="34" charset="0"/>
        </a:defRPr>
      </a:lvl4pPr>
      <a:lvl5pPr algn="ctr" rtl="0" eaLnBrk="0" fontAlgn="base" hangingPunct="0">
        <a:spcBef>
          <a:spcPct val="0"/>
        </a:spcBef>
        <a:spcAft>
          <a:spcPct val="0"/>
        </a:spcAft>
        <a:defRPr sz="4400">
          <a:solidFill>
            <a:schemeClr val="tx1"/>
          </a:solidFill>
          <a:latin typeface="Verdana" pitchFamily="34" charset="0"/>
        </a:defRPr>
      </a:lvl5pPr>
      <a:lvl6pPr marL="457200" algn="ctr" rtl="0" fontAlgn="base">
        <a:spcBef>
          <a:spcPct val="0"/>
        </a:spcBef>
        <a:spcAft>
          <a:spcPct val="0"/>
        </a:spcAft>
        <a:defRPr sz="4400">
          <a:solidFill>
            <a:schemeClr val="tx1"/>
          </a:solidFill>
          <a:latin typeface="Verdana" pitchFamily="34" charset="0"/>
        </a:defRPr>
      </a:lvl6pPr>
      <a:lvl7pPr marL="914400" algn="ctr" rtl="0" fontAlgn="base">
        <a:spcBef>
          <a:spcPct val="0"/>
        </a:spcBef>
        <a:spcAft>
          <a:spcPct val="0"/>
        </a:spcAft>
        <a:defRPr sz="4400">
          <a:solidFill>
            <a:schemeClr val="tx1"/>
          </a:solidFill>
          <a:latin typeface="Verdana" pitchFamily="34" charset="0"/>
        </a:defRPr>
      </a:lvl7pPr>
      <a:lvl8pPr marL="1371600" algn="ctr" rtl="0" fontAlgn="base">
        <a:spcBef>
          <a:spcPct val="0"/>
        </a:spcBef>
        <a:spcAft>
          <a:spcPct val="0"/>
        </a:spcAft>
        <a:defRPr sz="4400">
          <a:solidFill>
            <a:schemeClr val="tx1"/>
          </a:solidFill>
          <a:latin typeface="Verdana" pitchFamily="34" charset="0"/>
        </a:defRPr>
      </a:lvl8pPr>
      <a:lvl9pPr marL="1828800" algn="ctr" rtl="0" fontAlgn="base">
        <a:spcBef>
          <a:spcPct val="0"/>
        </a:spcBef>
        <a:spcAft>
          <a:spcPct val="0"/>
        </a:spcAft>
        <a:defRPr sz="44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shadeToTitle="1">
        <a:gradFill rotWithShape="0">
          <a:gsLst>
            <a:gs pos="0">
              <a:srgbClr val="360036"/>
            </a:gs>
            <a:gs pos="100000">
              <a:schemeClr val="tx1"/>
            </a:gs>
          </a:gsLst>
          <a:path path="shape">
            <a:fillToRect l="50000" t="50000" r="50000" b="50000"/>
          </a:path>
        </a:gradFill>
        <a:effectLst/>
      </p:bgPr>
    </p:bg>
    <p:spTree>
      <p:nvGrpSpPr>
        <p:cNvPr id="1" name=""/>
        <p:cNvGrpSpPr/>
        <p:nvPr/>
      </p:nvGrpSpPr>
      <p:grpSpPr>
        <a:xfrm>
          <a:off x="0" y="0"/>
          <a:ext cx="0" cy="0"/>
          <a:chOff x="0" y="0"/>
          <a:chExt cx="0" cy="0"/>
        </a:xfrm>
      </p:grpSpPr>
      <p:pic>
        <p:nvPicPr>
          <p:cNvPr id="14343" name="Picture 7" descr="vnewlogo"/>
          <p:cNvPicPr>
            <a:picLocks noChangeAspect="1" noChangeArrowheads="1"/>
          </p:cNvPicPr>
          <p:nvPr userDrawn="1"/>
        </p:nvPicPr>
        <p:blipFill>
          <a:blip r:embed="rId13" cstate="print">
            <a:lum bright="-12000"/>
          </a:blip>
          <a:srcRect l="-3288" t="-7988"/>
          <a:stretch>
            <a:fillRect/>
          </a:stretch>
        </p:blipFill>
        <p:spPr bwMode="auto">
          <a:xfrm rot="10800000" flipH="1" flipV="1">
            <a:off x="0" y="6324600"/>
            <a:ext cx="2514600" cy="533400"/>
          </a:xfrm>
          <a:prstGeom prst="rect">
            <a:avLst/>
          </a:prstGeom>
          <a:noFill/>
        </p:spPr>
      </p:pic>
      <p:pic>
        <p:nvPicPr>
          <p:cNvPr id="14344" name="Picture 8" descr="mdrf"/>
          <p:cNvPicPr>
            <a:picLocks noChangeAspect="1" noChangeArrowheads="1"/>
          </p:cNvPicPr>
          <p:nvPr userDrawn="1"/>
        </p:nvPicPr>
        <p:blipFill>
          <a:blip r:embed="rId14" cstate="print"/>
          <a:srcRect/>
          <a:stretch>
            <a:fillRect/>
          </a:stretch>
        </p:blipFill>
        <p:spPr bwMode="auto">
          <a:xfrm>
            <a:off x="8145463" y="6075363"/>
            <a:ext cx="990600" cy="762000"/>
          </a:xfrm>
          <a:prstGeom prst="rect">
            <a:avLst/>
          </a:prstGeom>
          <a:noFill/>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en-US"/>
          </a:p>
        </p:txBody>
      </p:sp>
      <p:sp>
        <p:nvSpPr>
          <p:cNvPr id="38915" name="Rectangle 3"/>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endParaRPr kumimoji="1" lang="en-US"/>
          </a:p>
        </p:txBody>
      </p:sp>
      <p:sp>
        <p:nvSpPr>
          <p:cNvPr id="38916" name="Rectangle 4" descr="Stationery"/>
          <p:cNvSpPr>
            <a:spLocks noChangeArrowheads="1"/>
          </p:cNvSpPr>
          <p:nvPr/>
        </p:nvSpPr>
        <p:spPr bwMode="auto">
          <a:xfrm>
            <a:off x="457200" y="0"/>
            <a:ext cx="1219200" cy="762000"/>
          </a:xfrm>
          <a:prstGeom prst="rect">
            <a:avLst/>
          </a:prstGeom>
          <a:blipFill dpi="0" rotWithShape="0">
            <a:blip r:embed="rId14"/>
            <a:srcRect/>
            <a:tile tx="0" ty="0" sx="100000" sy="100000" flip="none" algn="tl"/>
          </a:blipFill>
          <a:ln w="9525">
            <a:noFill/>
            <a:miter lim="800000"/>
            <a:headEnd/>
            <a:tailEnd/>
          </a:ln>
          <a:effectLst/>
        </p:spPr>
        <p:txBody>
          <a:bodyPr wrap="none" anchor="ctr"/>
          <a:lstStyle/>
          <a:p>
            <a:pPr algn="ctr"/>
            <a:endParaRPr kumimoji="1" lang="en-US"/>
          </a:p>
        </p:txBody>
      </p:sp>
      <p:sp>
        <p:nvSpPr>
          <p:cNvPr id="38917" name="Rectangle 5" descr="Stationery"/>
          <p:cNvSpPr>
            <a:spLocks noChangeArrowheads="1"/>
          </p:cNvSpPr>
          <p:nvPr/>
        </p:nvSpPr>
        <p:spPr bwMode="auto">
          <a:xfrm>
            <a:off x="0" y="0"/>
            <a:ext cx="457200" cy="6858000"/>
          </a:xfrm>
          <a:prstGeom prst="rect">
            <a:avLst/>
          </a:prstGeom>
          <a:blipFill dpi="0" rotWithShape="0">
            <a:blip r:embed="rId14"/>
            <a:srcRect/>
            <a:tile tx="0" ty="0" sx="100000" sy="100000" flip="none" algn="tl"/>
          </a:blipFill>
          <a:ln w="9525">
            <a:noFill/>
            <a:miter lim="800000"/>
            <a:headEnd/>
            <a:tailEnd/>
          </a:ln>
          <a:effectLst/>
        </p:spPr>
        <p:txBody>
          <a:bodyPr wrap="none" anchor="ctr"/>
          <a:lstStyle/>
          <a:p>
            <a:pPr algn="ctr"/>
            <a:endParaRPr kumimoji="1" lang="en-US"/>
          </a:p>
        </p:txBody>
      </p:sp>
      <p:sp>
        <p:nvSpPr>
          <p:cNvPr id="38918" name="Rectangle 6"/>
          <p:cNvSpPr>
            <a:spLocks noGrp="1" noChangeArrowheads="1"/>
          </p:cNvSpPr>
          <p:nvPr>
            <p:ph type="title"/>
          </p:nvPr>
        </p:nvSpPr>
        <p:spPr bwMode="auto">
          <a:xfrm>
            <a:off x="1066800" y="8382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8919" name="Rectangle 7"/>
          <p:cNvSpPr>
            <a:spLocks noGrp="1" noChangeArrowheads="1"/>
          </p:cNvSpPr>
          <p:nvPr>
            <p:ph type="dt" sz="half" idx="2"/>
          </p:nvPr>
        </p:nvSpPr>
        <p:spPr bwMode="auto">
          <a:xfrm>
            <a:off x="1066800" y="6413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chemeClr val="tx2"/>
                </a:solidFill>
              </a:defRPr>
            </a:lvl1pPr>
          </a:lstStyle>
          <a:p>
            <a:fld id="{05123B26-14C1-4BEF-985F-E377D914950C}" type="datetime1">
              <a:rPr lang="en-US" smtClean="0"/>
              <a:pPr/>
              <a:t>5/2/2013</a:t>
            </a:fld>
            <a:endParaRPr lang="en-US"/>
          </a:p>
        </p:txBody>
      </p:sp>
      <p:sp>
        <p:nvSpPr>
          <p:cNvPr id="38920" name="Rectangle 8"/>
          <p:cNvSpPr>
            <a:spLocks noGrp="1" noChangeArrowheads="1"/>
          </p:cNvSpPr>
          <p:nvPr>
            <p:ph type="ftr" sz="quarter" idx="3"/>
          </p:nvPr>
        </p:nvSpPr>
        <p:spPr bwMode="auto">
          <a:xfrm>
            <a:off x="3429000" y="64135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chemeClr val="tx2"/>
                </a:solidFill>
              </a:defRPr>
            </a:lvl1pPr>
          </a:lstStyle>
          <a:p>
            <a:endParaRPr lang="en-US"/>
          </a:p>
        </p:txBody>
      </p:sp>
      <p:pic>
        <p:nvPicPr>
          <p:cNvPr id="38921" name="Picture 9" descr="C:\Wendy\anabnr2.GIF"/>
          <p:cNvPicPr>
            <a:picLocks noChangeAspect="1" noChangeArrowheads="1"/>
          </p:cNvPicPr>
          <p:nvPr/>
        </p:nvPicPr>
        <p:blipFill>
          <a:blip r:embed="rId15"/>
          <a:srcRect/>
          <a:stretch>
            <a:fillRect/>
          </a:stretch>
        </p:blipFill>
        <p:spPr bwMode="auto">
          <a:xfrm>
            <a:off x="1228725" y="0"/>
            <a:ext cx="7915275" cy="754063"/>
          </a:xfrm>
          <a:prstGeom prst="rect">
            <a:avLst/>
          </a:prstGeom>
          <a:noFill/>
        </p:spPr>
      </p:pic>
      <p:sp>
        <p:nvSpPr>
          <p:cNvPr id="38922" name="Rectangle 10"/>
          <p:cNvSpPr>
            <a:spLocks noChangeArrowheads="1"/>
          </p:cNvSpPr>
          <p:nvPr/>
        </p:nvSpPr>
        <p:spPr bwMode="auto">
          <a:xfrm>
            <a:off x="304800" y="457200"/>
            <a:ext cx="2514600" cy="304800"/>
          </a:xfrm>
          <a:prstGeom prst="rect">
            <a:avLst/>
          </a:prstGeom>
          <a:solidFill>
            <a:schemeClr val="accent2">
              <a:alpha val="50000"/>
            </a:schemeClr>
          </a:solidFill>
          <a:ln w="9525">
            <a:noFill/>
            <a:miter lim="800000"/>
            <a:headEnd/>
            <a:tailEnd/>
          </a:ln>
          <a:effectLst/>
        </p:spPr>
        <p:txBody>
          <a:bodyPr wrap="none" anchor="ctr"/>
          <a:lstStyle/>
          <a:p>
            <a:pPr algn="ctr"/>
            <a:endParaRPr kumimoji="1" lang="en-US"/>
          </a:p>
        </p:txBody>
      </p:sp>
      <p:sp>
        <p:nvSpPr>
          <p:cNvPr id="38923" name="Rectangle 11"/>
          <p:cNvSpPr>
            <a:spLocks noGrp="1" noChangeArrowheads="1"/>
          </p:cNvSpPr>
          <p:nvPr>
            <p:ph type="sldNum" sz="quarter" idx="4"/>
          </p:nvPr>
        </p:nvSpPr>
        <p:spPr bwMode="auto">
          <a:xfrm>
            <a:off x="8229600" y="6413500"/>
            <a:ext cx="914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2"/>
                </a:solidFill>
              </a:defRPr>
            </a:lvl1pPr>
          </a:lstStyle>
          <a:p>
            <a:fld id="{C5AD8358-1216-4937-AC96-CB4FC02C4EF7}" type="slidenum">
              <a:rPr lang="en-US"/>
              <a:pPr/>
              <a:t>‹#›</a:t>
            </a:fld>
            <a:endParaRPr lang="en-US" sz="1400"/>
          </a:p>
        </p:txBody>
      </p:sp>
      <p:sp>
        <p:nvSpPr>
          <p:cNvPr id="38924" name="Rectangle 12"/>
          <p:cNvSpPr>
            <a:spLocks noGrp="1" noChangeArrowheads="1"/>
          </p:cNvSpPr>
          <p:nvPr>
            <p:ph type="body" idx="1"/>
          </p:nvPr>
        </p:nvSpPr>
        <p:spPr bwMode="auto">
          <a:xfrm>
            <a:off x="1066800" y="210185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hdr="0" ftr="0" dt="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457200" indent="-457200" algn="l" rtl="0" fontAlgn="base">
        <a:spcBef>
          <a:spcPct val="20000"/>
        </a:spcBef>
        <a:spcAft>
          <a:spcPct val="0"/>
        </a:spcAft>
        <a:buClr>
          <a:srgbClr val="A50021"/>
        </a:buClr>
        <a:buSzPct val="75000"/>
        <a:buFont typeface="Wingdings" pitchFamily="2" charset="2"/>
        <a:buChar char="n"/>
        <a:defRPr sz="3200">
          <a:solidFill>
            <a:schemeClr val="tx1"/>
          </a:solidFill>
          <a:latin typeface="+mn-lt"/>
          <a:ea typeface="+mn-ea"/>
          <a:cs typeface="+mn-cs"/>
        </a:defRPr>
      </a:lvl1pPr>
      <a:lvl2pPr marL="1027113" indent="-455613" algn="l" rtl="0" fontAlgn="base">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0013" indent="-228600" algn="l" rtl="0" fontAlgn="base">
        <a:spcBef>
          <a:spcPct val="20000"/>
        </a:spcBef>
        <a:spcAft>
          <a:spcPct val="0"/>
        </a:spcAft>
        <a:buClr>
          <a:srgbClr val="666699"/>
        </a:buClr>
        <a:buSzPct val="70000"/>
        <a:buFont typeface="Wingdings" pitchFamily="2" charset="2"/>
        <a:buChar char="n"/>
        <a:defRPr sz="2400">
          <a:solidFill>
            <a:schemeClr val="tx1"/>
          </a:solidFill>
          <a:latin typeface="+mn-lt"/>
        </a:defRPr>
      </a:lvl3pPr>
      <a:lvl4pPr marL="1712913" indent="-228600" algn="l" rtl="0" fontAlgn="base">
        <a:spcBef>
          <a:spcPct val="20000"/>
        </a:spcBef>
        <a:spcAft>
          <a:spcPct val="0"/>
        </a:spcAft>
        <a:buSzPct val="60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a:defRPr/>
            </a:pPr>
            <a:fld id="{9D61000B-B239-4B1F-BCFF-517E0A61D57F}" type="datetime1">
              <a:rPr lang="en-US" smtClean="0"/>
              <a:pPr>
                <a:defRPr/>
              </a:pPr>
              <a:t>5/2/2013</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pPr>
              <a:defRPr/>
            </a:pPr>
            <a:fld id="{527FA727-DB14-429B-9EA6-771F0C4AED65}"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pPr>
              <a:defRPr/>
            </a:pPr>
            <a:endParaRPr lang="en-US">
              <a:latin typeface="Times New Roman" pitchFamily="18" charset="0"/>
            </a:endParaRPr>
          </a:p>
        </p:txBody>
      </p:sp>
      <p:sp>
        <p:nvSpPr>
          <p:cNvPr id="3075" name="Freeform 3"/>
          <p:cNvSpPr>
            <a:spLocks/>
          </p:cNvSpPr>
          <p:nvPr/>
        </p:nvSpPr>
        <p:spPr bwMode="white">
          <a:xfrm>
            <a:off x="-9525" y="4489450"/>
            <a:ext cx="5754688" cy="2368550"/>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anchor="ctr"/>
          <a:lstStyle/>
          <a:p>
            <a:pPr>
              <a:defRPr/>
            </a:pPr>
            <a:endParaRPr lang="en-US">
              <a:latin typeface="Times New Roman" pitchFamily="18" charset="0"/>
            </a:endParaRPr>
          </a:p>
        </p:txBody>
      </p:sp>
      <p:sp>
        <p:nvSpPr>
          <p:cNvPr id="3076" name="Freeform 4"/>
          <p:cNvSpPr>
            <a:spLocks/>
          </p:cNvSpPr>
          <p:nvPr/>
        </p:nvSpPr>
        <p:spPr bwMode="white">
          <a:xfrm>
            <a:off x="0" y="3817938"/>
            <a:ext cx="8164513" cy="3019425"/>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3077" name="Freeform 5"/>
          <p:cNvSpPr>
            <a:spLocks/>
          </p:cNvSpPr>
          <p:nvPr/>
        </p:nvSpPr>
        <p:spPr bwMode="white">
          <a:xfrm>
            <a:off x="0" y="3146425"/>
            <a:ext cx="9144000" cy="3690938"/>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3078" name="Freeform 6"/>
          <p:cNvSpPr>
            <a:spLocks/>
          </p:cNvSpPr>
          <p:nvPr/>
        </p:nvSpPr>
        <p:spPr bwMode="white">
          <a:xfrm>
            <a:off x="0" y="2460625"/>
            <a:ext cx="9144000" cy="2497138"/>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3079" name="Freeform 7"/>
          <p:cNvSpPr>
            <a:spLocks/>
          </p:cNvSpPr>
          <p:nvPr/>
        </p:nvSpPr>
        <p:spPr bwMode="white">
          <a:xfrm>
            <a:off x="0" y="1793875"/>
            <a:ext cx="9144000" cy="15398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3080" name="Freeform 8"/>
          <p:cNvSpPr>
            <a:spLocks/>
          </p:cNvSpPr>
          <p:nvPr/>
        </p:nvSpPr>
        <p:spPr bwMode="white">
          <a:xfrm>
            <a:off x="0" y="-20638"/>
            <a:ext cx="9144000" cy="1682751"/>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3081" name="Freeform 9"/>
          <p:cNvSpPr>
            <a:spLocks/>
          </p:cNvSpPr>
          <p:nvPr/>
        </p:nvSpPr>
        <p:spPr bwMode="white">
          <a:xfrm>
            <a:off x="0" y="-20638"/>
            <a:ext cx="8388350" cy="1068388"/>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defRPr/>
            </a:pPr>
            <a:endParaRPr lang="en-US">
              <a:latin typeface="Times New Roman" pitchFamily="18" charset="0"/>
            </a:endParaRPr>
          </a:p>
        </p:txBody>
      </p:sp>
      <p:sp>
        <p:nvSpPr>
          <p:cNvPr id="3082" name="Freeform 10"/>
          <p:cNvSpPr>
            <a:spLocks/>
          </p:cNvSpPr>
          <p:nvPr/>
        </p:nvSpPr>
        <p:spPr bwMode="white">
          <a:xfrm>
            <a:off x="0" y="-20638"/>
            <a:ext cx="4578350" cy="454026"/>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a:lstStyle/>
          <a:p>
            <a:pPr>
              <a:defRPr/>
            </a:pPr>
            <a:endParaRPr lang="en-US">
              <a:latin typeface="Times New Roman" pitchFamily="18" charset="0"/>
            </a:endParaRPr>
          </a:p>
        </p:txBody>
      </p:sp>
      <p:sp>
        <p:nvSpPr>
          <p:cNvPr id="4107" name="Rectangle 11"/>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8" name="Rectangle 12"/>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itchFamily="18" charset="0"/>
              </a:defRPr>
            </a:lvl1pPr>
          </a:lstStyle>
          <a:p>
            <a:pPr>
              <a:defRPr/>
            </a:pPr>
            <a:fld id="{3F816968-115A-4484-AA5F-766AA6975B9D}" type="datetime1">
              <a:rPr lang="en-US" smtClean="0"/>
              <a:pPr>
                <a:defRPr/>
              </a:pPr>
              <a:t>5/2/2013</a:t>
            </a:fld>
            <a:endParaRPr lang="en-US"/>
          </a:p>
        </p:txBody>
      </p:sp>
      <p:sp>
        <p:nvSpPr>
          <p:cNvPr id="3086" name="Rectangle 1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itchFamily="18" charset="0"/>
              </a:defRPr>
            </a:lvl1pPr>
          </a:lstStyle>
          <a:p>
            <a:pPr>
              <a:defRPr/>
            </a:pPr>
            <a:endParaRPr lang="en-US"/>
          </a:p>
        </p:txBody>
      </p:sp>
      <p:sp>
        <p:nvSpPr>
          <p:cNvPr id="3087" name="Rectangle 15"/>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itchFamily="18" charset="0"/>
              </a:defRPr>
            </a:lvl1pPr>
          </a:lstStyle>
          <a:p>
            <a:pPr>
              <a:defRPr/>
            </a:pPr>
            <a:fld id="{BB6D65ED-024B-401C-9AE0-B5D0273D8BA0}"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0-#ppt_w/2"/>
                                          </p:val>
                                        </p:tav>
                                        <p:tav tm="100000">
                                          <p:val>
                                            <p:strVal val="#ppt_x"/>
                                          </p:val>
                                        </p:tav>
                                      </p:tavLst>
                                    </p:anim>
                                    <p:anim calcmode="lin" valueType="num">
                                      <p:cBhvr additive="base">
                                        <p:cTn id="8" dur="500" fill="hold"/>
                                        <p:tgtEl>
                                          <p:spTgt spid="3074"/>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307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diagramLayout" Target="../diagrams/layout1.xml"/><Relationship Id="rId7" Type="http://schemas.openxmlformats.org/officeDocument/2006/relationships/diagramLayout" Target="../diagrams/layout2.xml"/><Relationship Id="rId2" Type="http://schemas.openxmlformats.org/officeDocument/2006/relationships/diagramData" Target="../diagrams/data1.xml"/><Relationship Id="rId1" Type="http://schemas.openxmlformats.org/officeDocument/2006/relationships/slideLayout" Target="../slideLayouts/slideLayout34.xml"/><Relationship Id="rId6" Type="http://schemas.openxmlformats.org/officeDocument/2006/relationships/diagramData" Target="../diagrams/data2.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diagramColors" Target="../diagrams/colors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5.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0.xml"/><Relationship Id="rId1" Type="http://schemas.openxmlformats.org/officeDocument/2006/relationships/vmlDrawing" Target="../drawings/vmlDrawing2.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0.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xml"/><Relationship Id="rId1" Type="http://schemas.openxmlformats.org/officeDocument/2006/relationships/slideLayout" Target="../slideLayouts/slideLayout39.xml"/><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5.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8" Type="http://schemas.openxmlformats.org/officeDocument/2006/relationships/slide" Target="slide33.xml"/><Relationship Id="rId3" Type="http://schemas.openxmlformats.org/officeDocument/2006/relationships/slide" Target="slide28.xml"/><Relationship Id="rId7" Type="http://schemas.openxmlformats.org/officeDocument/2006/relationships/slide" Target="slide32.xml"/><Relationship Id="rId2" Type="http://schemas.openxmlformats.org/officeDocument/2006/relationships/slide" Target="slide27.xml"/><Relationship Id="rId1" Type="http://schemas.openxmlformats.org/officeDocument/2006/relationships/slideLayout" Target="../slideLayouts/slideLayout35.xml"/><Relationship Id="rId6" Type="http://schemas.openxmlformats.org/officeDocument/2006/relationships/slide" Target="slide31.xml"/><Relationship Id="rId5" Type="http://schemas.openxmlformats.org/officeDocument/2006/relationships/slide" Target="slide30.xml"/><Relationship Id="rId4" Type="http://schemas.openxmlformats.org/officeDocument/2006/relationships/slide" Target="slide29.xml"/><Relationship Id="rId9" Type="http://schemas.openxmlformats.org/officeDocument/2006/relationships/slide" Target="slide3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0.xml"/><Relationship Id="rId1" Type="http://schemas.openxmlformats.org/officeDocument/2006/relationships/vmlDrawing" Target="../drawings/vmlDrawing4.v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1.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27.png"/><Relationship Id="rId1" Type="http://schemas.openxmlformats.org/officeDocument/2006/relationships/slideLayout" Target="../slideLayouts/slideLayout3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35.xml"/></Relationships>
</file>

<file path=ppt/slides/_rels/slide46.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35.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5.xml"/><Relationship Id="rId6" Type="http://schemas.openxmlformats.org/officeDocument/2006/relationships/image" Target="../media/image30.png"/><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5.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5.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428596" y="571480"/>
          <a:ext cx="8572560" cy="25717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6607D56D-3EEE-4C05-B485-A078B54F8524}" type="slidenum">
              <a:rPr lang="en-IN" smtClean="0"/>
              <a:pPr/>
              <a:t>1</a:t>
            </a:fld>
            <a:endParaRPr lang="en-IN"/>
          </a:p>
        </p:txBody>
      </p:sp>
      <p:graphicFrame>
        <p:nvGraphicFramePr>
          <p:cNvPr id="6" name="Diagram 5"/>
          <p:cNvGraphicFramePr/>
          <p:nvPr/>
        </p:nvGraphicFramePr>
        <p:xfrm>
          <a:off x="642910" y="4500570"/>
          <a:ext cx="8143932" cy="207170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Natural History of Type 2 Diabetes</a:t>
            </a:r>
          </a:p>
        </p:txBody>
      </p:sp>
      <p:pic>
        <p:nvPicPr>
          <p:cNvPr id="13315" name="Picture 3" descr="0015"/>
          <p:cNvPicPr>
            <a:picLocks noChangeAspect="1" noChangeArrowheads="1"/>
          </p:cNvPicPr>
          <p:nvPr/>
        </p:nvPicPr>
        <p:blipFill>
          <a:blip r:embed="rId3"/>
          <a:srcRect/>
          <a:stretch>
            <a:fillRect/>
          </a:stretch>
        </p:blipFill>
        <p:spPr bwMode="auto">
          <a:xfrm>
            <a:off x="0" y="0"/>
            <a:ext cx="9142413" cy="6856413"/>
          </a:xfrm>
          <a:prstGeom prst="rect">
            <a:avLst/>
          </a:prstGeom>
          <a:noFill/>
          <a:ln w="9525">
            <a:noFill/>
            <a:miter lim="800000"/>
            <a:headEnd/>
            <a:tailEnd/>
          </a:ln>
        </p:spPr>
      </p:pic>
      <p:sp>
        <p:nvSpPr>
          <p:cNvPr id="4" name="Slide Number Placeholder 3"/>
          <p:cNvSpPr>
            <a:spLocks noGrp="1"/>
          </p:cNvSpPr>
          <p:nvPr>
            <p:ph type="sldNum" sz="quarter" idx="11"/>
          </p:nvPr>
        </p:nvSpPr>
        <p:spPr/>
        <p:txBody>
          <a:bodyPr/>
          <a:lstStyle/>
          <a:p>
            <a:fld id="{6607D56D-3EEE-4C05-B485-A078B54F8524}" type="slidenum">
              <a:rPr lang="en-IN" smtClean="0"/>
              <a:pPr/>
              <a:t>10</a:t>
            </a:fld>
            <a:endParaRPr lang="en-IN"/>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Burden of diabetes</a:t>
            </a:r>
            <a:endParaRPr lang="en-IN"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endParaRPr lang="en-US" b="1" dirty="0" smtClean="0"/>
          </a:p>
          <a:p>
            <a:endParaRPr lang="en-US" b="1" dirty="0" smtClean="0"/>
          </a:p>
          <a:p>
            <a:r>
              <a:rPr lang="en-US" b="1" dirty="0" smtClean="0"/>
              <a:t>Global burden of Diabetes</a:t>
            </a:r>
            <a:endParaRPr lang="en-IN" b="1"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11</a:t>
            </a:fld>
            <a:endParaRPr lang="en-IN"/>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686172" cy="725470"/>
          </a:xfrm>
        </p:spPr>
        <p:txBody>
          <a:bodyPr/>
          <a:lstStyle/>
          <a:p>
            <a:r>
              <a:rPr lang="en-US" b="1" dirty="0" smtClean="0">
                <a:latin typeface="Times New Roman" pitchFamily="18" charset="0"/>
                <a:cs typeface="Times New Roman" pitchFamily="18" charset="0"/>
              </a:rPr>
              <a:t>The global burden</a:t>
            </a:r>
            <a:endParaRPr lang="en-IN"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fontAlgn="auto">
              <a:lnSpc>
                <a:spcPct val="120000"/>
              </a:lnSpc>
              <a:spcAft>
                <a:spcPts val="0"/>
              </a:spcAft>
              <a:buFont typeface="Wingdings" pitchFamily="2" charset="2"/>
              <a:buChar char="Ø"/>
              <a:defRPr/>
            </a:pPr>
            <a:r>
              <a:rPr lang="en-US" dirty="0" smtClean="0">
                <a:solidFill>
                  <a:schemeClr val="tx1">
                    <a:lumMod val="75000"/>
                    <a:lumOff val="25000"/>
                  </a:schemeClr>
                </a:solidFill>
                <a:latin typeface="Times New Roman" pitchFamily="18" charset="0"/>
                <a:cs typeface="Times New Roman" pitchFamily="18" charset="0"/>
              </a:rPr>
              <a:t>366 million people have diabetes in 2011; by 2030 this will have risen to 552 million</a:t>
            </a:r>
          </a:p>
          <a:p>
            <a:pPr fontAlgn="auto">
              <a:lnSpc>
                <a:spcPct val="120000"/>
              </a:lnSpc>
              <a:spcAft>
                <a:spcPts val="0"/>
              </a:spcAft>
              <a:buFont typeface="Wingdings" pitchFamily="2" charset="2"/>
              <a:buChar char="Ø"/>
              <a:defRPr/>
            </a:pPr>
            <a:r>
              <a:rPr lang="en-US" dirty="0" smtClean="0">
                <a:solidFill>
                  <a:schemeClr val="tx1">
                    <a:lumMod val="75000"/>
                    <a:lumOff val="25000"/>
                  </a:schemeClr>
                </a:solidFill>
                <a:latin typeface="Times New Roman" pitchFamily="18" charset="0"/>
                <a:cs typeface="Times New Roman" pitchFamily="18" charset="0"/>
              </a:rPr>
              <a:t>The number of people with type 2 diabetes is increasing in every country</a:t>
            </a:r>
          </a:p>
          <a:p>
            <a:pPr fontAlgn="auto">
              <a:lnSpc>
                <a:spcPct val="120000"/>
              </a:lnSpc>
              <a:spcAft>
                <a:spcPts val="0"/>
              </a:spcAft>
              <a:buFont typeface="Wingdings" pitchFamily="2" charset="2"/>
              <a:buChar char="Ø"/>
              <a:defRPr/>
            </a:pPr>
            <a:r>
              <a:rPr lang="en-US" dirty="0" smtClean="0">
                <a:solidFill>
                  <a:schemeClr val="tx1">
                    <a:lumMod val="75000"/>
                    <a:lumOff val="25000"/>
                  </a:schemeClr>
                </a:solidFill>
                <a:latin typeface="Times New Roman" pitchFamily="18" charset="0"/>
                <a:cs typeface="Times New Roman" pitchFamily="18" charset="0"/>
              </a:rPr>
              <a:t>80% of people with diabetes live in low-and middle-income countries</a:t>
            </a:r>
          </a:p>
          <a:p>
            <a:pPr fontAlgn="auto">
              <a:lnSpc>
                <a:spcPct val="120000"/>
              </a:lnSpc>
              <a:spcAft>
                <a:spcPts val="0"/>
              </a:spcAft>
              <a:buFont typeface="Wingdings" pitchFamily="2" charset="2"/>
              <a:buChar char="Ø"/>
              <a:defRPr/>
            </a:pPr>
            <a:r>
              <a:rPr lang="en-US" dirty="0" smtClean="0">
                <a:solidFill>
                  <a:schemeClr val="tx1">
                    <a:lumMod val="75000"/>
                    <a:lumOff val="25000"/>
                  </a:schemeClr>
                </a:solidFill>
                <a:latin typeface="Times New Roman" pitchFamily="18" charset="0"/>
                <a:cs typeface="Times New Roman" pitchFamily="18" charset="0"/>
              </a:rPr>
              <a:t>The greatest number of people with diabetes are between 40 to 59 years of age</a:t>
            </a:r>
          </a:p>
          <a:p>
            <a:pPr fontAlgn="auto">
              <a:lnSpc>
                <a:spcPct val="120000"/>
              </a:lnSpc>
              <a:spcAft>
                <a:spcPts val="0"/>
              </a:spcAft>
              <a:buFont typeface="Wingdings" pitchFamily="2" charset="2"/>
              <a:buChar char="Ø"/>
              <a:defRPr/>
            </a:pPr>
            <a:r>
              <a:rPr lang="en-US" dirty="0" smtClean="0">
                <a:solidFill>
                  <a:schemeClr val="tx1">
                    <a:lumMod val="75000"/>
                    <a:lumOff val="25000"/>
                  </a:schemeClr>
                </a:solidFill>
                <a:latin typeface="Times New Roman" pitchFamily="18" charset="0"/>
                <a:cs typeface="Times New Roman" pitchFamily="18" charset="0"/>
              </a:rPr>
              <a:t>183 million people (50%) with diabetes are undiagnosed</a:t>
            </a:r>
          </a:p>
          <a:p>
            <a:pPr fontAlgn="auto">
              <a:lnSpc>
                <a:spcPct val="120000"/>
              </a:lnSpc>
              <a:spcAft>
                <a:spcPts val="0"/>
              </a:spcAft>
              <a:buFont typeface="Wingdings" pitchFamily="2" charset="2"/>
              <a:buChar char="Ø"/>
              <a:defRPr/>
            </a:pPr>
            <a:r>
              <a:rPr lang="en-US" dirty="0" smtClean="0">
                <a:solidFill>
                  <a:schemeClr val="tx1">
                    <a:lumMod val="75000"/>
                    <a:lumOff val="25000"/>
                  </a:schemeClr>
                </a:solidFill>
                <a:latin typeface="Times New Roman" pitchFamily="18" charset="0"/>
                <a:cs typeface="Times New Roman" pitchFamily="18" charset="0"/>
              </a:rPr>
              <a:t>Diabetes caused 4.6 million deaths in 2011</a:t>
            </a:r>
          </a:p>
          <a:p>
            <a:pPr fontAlgn="auto">
              <a:lnSpc>
                <a:spcPct val="120000"/>
              </a:lnSpc>
              <a:spcAft>
                <a:spcPts val="0"/>
              </a:spcAft>
              <a:buFont typeface="Wingdings" pitchFamily="2" charset="2"/>
              <a:buChar char="Ø"/>
              <a:defRPr/>
            </a:pPr>
            <a:endParaRPr lang="en-US" dirty="0" smtClean="0">
              <a:solidFill>
                <a:schemeClr val="tx1">
                  <a:lumMod val="75000"/>
                  <a:lumOff val="25000"/>
                </a:schemeClr>
              </a:solidFill>
              <a:latin typeface="Times New Roman" pitchFamily="18" charset="0"/>
              <a:cs typeface="Times New Roman" pitchFamily="18" charset="0"/>
            </a:endParaRPr>
          </a:p>
          <a:p>
            <a:endParaRPr lang="en-IN" dirty="0"/>
          </a:p>
        </p:txBody>
      </p:sp>
      <p:grpSp>
        <p:nvGrpSpPr>
          <p:cNvPr id="4" name="Group 3"/>
          <p:cNvGrpSpPr>
            <a:grpSpLocks/>
          </p:cNvGrpSpPr>
          <p:nvPr/>
        </p:nvGrpSpPr>
        <p:grpSpPr bwMode="auto">
          <a:xfrm>
            <a:off x="5940425" y="115889"/>
            <a:ext cx="2952750" cy="1241409"/>
            <a:chOff x="2340158" y="1"/>
            <a:chExt cx="6840354" cy="3861048"/>
          </a:xfrm>
        </p:grpSpPr>
        <p:pic>
          <p:nvPicPr>
            <p:cNvPr id="5" name="Picture 2"/>
            <p:cNvPicPr>
              <a:picLocks noChangeAspect="1" noChangeArrowheads="1"/>
            </p:cNvPicPr>
            <p:nvPr/>
          </p:nvPicPr>
          <p:blipFill>
            <a:blip r:embed="rId2"/>
            <a:srcRect/>
            <a:stretch>
              <a:fillRect/>
            </a:stretch>
          </p:blipFill>
          <p:spPr bwMode="auto">
            <a:xfrm>
              <a:off x="2340158" y="20487"/>
              <a:ext cx="3411079" cy="3840561"/>
            </a:xfrm>
            <a:prstGeom prst="rect">
              <a:avLst/>
            </a:prstGeom>
            <a:noFill/>
            <a:ln w="9525">
              <a:noFill/>
              <a:miter lim="800000"/>
              <a:headEnd/>
              <a:tailEnd/>
            </a:ln>
            <a:effectLst/>
          </p:spPr>
        </p:pic>
        <p:pic>
          <p:nvPicPr>
            <p:cNvPr id="6" name="Picture 3"/>
            <p:cNvPicPr>
              <a:picLocks noChangeAspect="1" noChangeArrowheads="1"/>
            </p:cNvPicPr>
            <p:nvPr/>
          </p:nvPicPr>
          <p:blipFill>
            <a:blip r:embed="rId3"/>
            <a:srcRect/>
            <a:stretch>
              <a:fillRect/>
            </a:stretch>
          </p:blipFill>
          <p:spPr bwMode="auto">
            <a:xfrm>
              <a:off x="5751237" y="1"/>
              <a:ext cx="3429275" cy="3861048"/>
            </a:xfrm>
            <a:prstGeom prst="rect">
              <a:avLst/>
            </a:prstGeom>
            <a:noFill/>
            <a:ln w="9525">
              <a:noFill/>
              <a:miter lim="800000"/>
              <a:headEnd/>
              <a:tailEnd/>
            </a:ln>
            <a:effectLst/>
          </p:spPr>
        </p:pic>
      </p:grpSp>
      <p:sp>
        <p:nvSpPr>
          <p:cNvPr id="7" name="Slide Number Placeholder 6"/>
          <p:cNvSpPr>
            <a:spLocks noGrp="1"/>
          </p:cNvSpPr>
          <p:nvPr>
            <p:ph type="sldNum" sz="quarter" idx="15"/>
          </p:nvPr>
        </p:nvSpPr>
        <p:spPr/>
        <p:txBody>
          <a:bodyPr/>
          <a:lstStyle/>
          <a:p>
            <a:fld id="{6607D56D-3EEE-4C05-B485-A078B54F8524}" type="slidenum">
              <a:rPr lang="en-IN" smtClean="0"/>
              <a:pPr/>
              <a:t>12</a:t>
            </a:fld>
            <a:endParaRPr lang="en-IN"/>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685800" y="228600"/>
            <a:ext cx="8229600" cy="1143000"/>
          </a:xfrm>
        </p:spPr>
        <p:txBody>
          <a:bodyPr/>
          <a:lstStyle/>
          <a:p>
            <a:r>
              <a:rPr lang="en-US" sz="3200" b="1"/>
              <a:t>Global Prevalence Estimates, 2000 and 2030</a:t>
            </a:r>
          </a:p>
        </p:txBody>
      </p:sp>
      <p:graphicFrame>
        <p:nvGraphicFramePr>
          <p:cNvPr id="84995" name="Object 3"/>
          <p:cNvGraphicFramePr>
            <a:graphicFrameLocks noChangeAspect="1"/>
          </p:cNvGraphicFramePr>
          <p:nvPr>
            <p:ph type="chart" idx="1"/>
          </p:nvPr>
        </p:nvGraphicFramePr>
        <p:xfrm>
          <a:off x="304800" y="1371600"/>
          <a:ext cx="8534400" cy="4759325"/>
        </p:xfrm>
        <a:graphic>
          <a:graphicData uri="http://schemas.openxmlformats.org/presentationml/2006/ole">
            <p:oleObj spid="_x0000_s175106" name="Chart" r:id="rId3" imgW="7772400" imgH="4114800" progId="MSGraph.Chart.8">
              <p:embed followColorScheme="full"/>
            </p:oleObj>
          </a:graphicData>
        </a:graphic>
      </p:graphicFrame>
      <p:sp>
        <p:nvSpPr>
          <p:cNvPr id="84996" name="Text Box 4"/>
          <p:cNvSpPr txBox="1">
            <a:spLocks noChangeArrowheads="1"/>
          </p:cNvSpPr>
          <p:nvPr/>
        </p:nvSpPr>
        <p:spPr bwMode="auto">
          <a:xfrm>
            <a:off x="5410200" y="2362200"/>
            <a:ext cx="2133600" cy="641350"/>
          </a:xfrm>
          <a:prstGeom prst="rect">
            <a:avLst/>
          </a:prstGeom>
          <a:noFill/>
          <a:ln w="12700">
            <a:noFill/>
            <a:miter lim="800000"/>
            <a:headEnd type="none" w="sm" len="sm"/>
            <a:tailEnd type="none" w="sm" len="sm"/>
          </a:ln>
          <a:effectLst/>
        </p:spPr>
        <p:txBody>
          <a:bodyPr>
            <a:spAutoFit/>
          </a:bodyPr>
          <a:lstStyle/>
          <a:p>
            <a:pPr>
              <a:spcBef>
                <a:spcPct val="50000"/>
              </a:spcBef>
            </a:pPr>
            <a:r>
              <a:rPr lang="es-PR" sz="3600" b="1">
                <a:latin typeface="Times New Roman" pitchFamily="18" charset="0"/>
              </a:rPr>
              <a:t>4.4 %</a:t>
            </a:r>
          </a:p>
        </p:txBody>
      </p:sp>
      <p:sp>
        <p:nvSpPr>
          <p:cNvPr id="84997" name="Text Box 5"/>
          <p:cNvSpPr txBox="1">
            <a:spLocks noChangeArrowheads="1"/>
          </p:cNvSpPr>
          <p:nvPr/>
        </p:nvSpPr>
        <p:spPr bwMode="auto">
          <a:xfrm>
            <a:off x="3124200" y="4343400"/>
            <a:ext cx="2133600" cy="641350"/>
          </a:xfrm>
          <a:prstGeom prst="rect">
            <a:avLst/>
          </a:prstGeom>
          <a:noFill/>
          <a:ln w="12700">
            <a:noFill/>
            <a:miter lim="800000"/>
            <a:headEnd type="none" w="sm" len="sm"/>
            <a:tailEnd type="none" w="sm" len="sm"/>
          </a:ln>
          <a:effectLst/>
        </p:spPr>
        <p:txBody>
          <a:bodyPr>
            <a:spAutoFit/>
          </a:bodyPr>
          <a:lstStyle/>
          <a:p>
            <a:pPr>
              <a:spcBef>
                <a:spcPct val="50000"/>
              </a:spcBef>
            </a:pPr>
            <a:r>
              <a:rPr lang="es-PR" sz="3600" b="1">
                <a:latin typeface="Times New Roman" pitchFamily="18" charset="0"/>
              </a:rPr>
              <a:t>2.8 %</a:t>
            </a:r>
          </a:p>
        </p:txBody>
      </p:sp>
      <p:sp>
        <p:nvSpPr>
          <p:cNvPr id="85039" name="Rectangle 47"/>
          <p:cNvSpPr>
            <a:spLocks noChangeArrowheads="1"/>
          </p:cNvSpPr>
          <p:nvPr/>
        </p:nvSpPr>
        <p:spPr bwMode="auto">
          <a:xfrm>
            <a:off x="495300" y="6146800"/>
            <a:ext cx="8382000" cy="260350"/>
          </a:xfrm>
          <a:prstGeom prst="rect">
            <a:avLst/>
          </a:prstGeom>
          <a:noFill/>
          <a:ln w="12700">
            <a:noFill/>
            <a:miter lim="800000"/>
            <a:headEnd type="none" w="sm" len="sm"/>
            <a:tailEnd type="none" w="sm" len="sm"/>
          </a:ln>
          <a:effectLst/>
        </p:spPr>
        <p:txBody>
          <a:bodyPr>
            <a:spAutoFit/>
          </a:bodyPr>
          <a:lstStyle/>
          <a:p>
            <a:pPr algn="l"/>
            <a:r>
              <a:rPr lang="en-US" sz="1100" b="1">
                <a:solidFill>
                  <a:schemeClr val="hlink"/>
                </a:solidFill>
                <a:latin typeface="Times New Roman" pitchFamily="18" charset="0"/>
              </a:rPr>
              <a:t>Reference</a:t>
            </a:r>
            <a:r>
              <a:rPr lang="es-PR" sz="1100" b="1">
                <a:solidFill>
                  <a:schemeClr val="hlink"/>
                </a:solidFill>
                <a:latin typeface="Times New Roman" pitchFamily="18" charset="0"/>
              </a:rPr>
              <a:t>: </a:t>
            </a:r>
            <a:r>
              <a:rPr lang="en-US" sz="1100" b="1">
                <a:solidFill>
                  <a:schemeClr val="hlink"/>
                </a:solidFill>
                <a:latin typeface="Times New Roman" pitchFamily="18" charset="0"/>
              </a:rPr>
              <a:t>Wild S, Roglic G, Green A, Sicree R, King H. Global prevalence of diabetes. Diabetes Care. 2004; 27(5): 1047-1053.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4994"/>
                                        </p:tgtEl>
                                        <p:attrNameLst>
                                          <p:attrName>style.visibility</p:attrName>
                                        </p:attrNameLst>
                                      </p:cBhvr>
                                      <p:to>
                                        <p:strVal val="visible"/>
                                      </p:to>
                                    </p:set>
                                    <p:animEffect transition="in" filter="dissolve">
                                      <p:cBhvr>
                                        <p:cTn id="7" dur="500"/>
                                        <p:tgtEl>
                                          <p:spTgt spid="84994"/>
                                        </p:tgtEl>
                                      </p:cBhvr>
                                    </p:animEffect>
                                  </p:childTnLst>
                                </p:cTn>
                              </p:par>
                            </p:childTnLst>
                          </p:cTn>
                        </p:par>
                        <p:par>
                          <p:cTn id="8" fill="hold">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84995">
                                            <p:oleChartEl type="ptInSeries" lvl="1"/>
                                          </p:spTgt>
                                        </p:tgtEl>
                                        <p:attrNameLst>
                                          <p:attrName>style.visibility</p:attrName>
                                        </p:attrNameLst>
                                      </p:cBhvr>
                                      <p:to>
                                        <p:strVal val="visible"/>
                                      </p:to>
                                    </p:set>
                                    <p:animEffect transition="in" filter="strips(upRight)">
                                      <p:cBhvr>
                                        <p:cTn id="11" dur="500"/>
                                        <p:tgtEl>
                                          <p:spTgt spid="84995">
                                            <p:oleChartEl type="ptInSeries" lvl="1"/>
                                          </p:spTgt>
                                        </p:tgtEl>
                                      </p:cBhvr>
                                    </p:animEffect>
                                  </p:childTnLst>
                                </p:cTn>
                              </p:par>
                            </p:childTnLst>
                          </p:cTn>
                        </p:par>
                        <p:par>
                          <p:cTn id="12" fill="hold">
                            <p:stCondLst>
                              <p:cond delay="1000"/>
                            </p:stCondLst>
                            <p:childTnLst>
                              <p:par>
                                <p:cTn id="13" presetID="18" presetClass="entr" presetSubtype="3" fill="hold" grpId="0" nodeType="afterEffect">
                                  <p:stCondLst>
                                    <p:cond delay="0"/>
                                  </p:stCondLst>
                                  <p:childTnLst>
                                    <p:set>
                                      <p:cBhvr>
                                        <p:cTn id="14" dur="1" fill="hold">
                                          <p:stCondLst>
                                            <p:cond delay="0"/>
                                          </p:stCondLst>
                                        </p:cTn>
                                        <p:tgtEl>
                                          <p:spTgt spid="84995">
                                            <p:oleChartEl type="ptInSeries" lvl="2"/>
                                          </p:spTgt>
                                        </p:tgtEl>
                                        <p:attrNameLst>
                                          <p:attrName>style.visibility</p:attrName>
                                        </p:attrNameLst>
                                      </p:cBhvr>
                                      <p:to>
                                        <p:strVal val="visible"/>
                                      </p:to>
                                    </p:set>
                                    <p:animEffect transition="in" filter="strips(upRight)">
                                      <p:cBhvr>
                                        <p:cTn id="15" dur="500"/>
                                        <p:tgtEl>
                                          <p:spTgt spid="84995">
                                            <p:oleChartEl type="ptInSeries" lvl="2"/>
                                          </p:spTgt>
                                        </p:tgtEl>
                                      </p:cBhvr>
                                    </p:animEffect>
                                  </p:childTnLst>
                                </p:cTn>
                              </p:par>
                            </p:childTnLst>
                          </p:cTn>
                        </p:par>
                        <p:par>
                          <p:cTn id="16" fill="hold">
                            <p:stCondLst>
                              <p:cond delay="1500"/>
                            </p:stCondLst>
                            <p:childTnLst>
                              <p:par>
                                <p:cTn id="17" presetID="1" presetClass="entr" presetSubtype="0" fill="hold" grpId="0" nodeType="afterEffect">
                                  <p:stCondLst>
                                    <p:cond delay="0"/>
                                  </p:stCondLst>
                                  <p:childTnLst>
                                    <p:set>
                                      <p:cBhvr>
                                        <p:cTn id="18" dur="1" fill="hold">
                                          <p:stCondLst>
                                            <p:cond delay="499"/>
                                          </p:stCondLst>
                                        </p:cTn>
                                        <p:tgtEl>
                                          <p:spTgt spid="84996"/>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grpId="0" nodeType="afterEffect">
                                  <p:stCondLst>
                                    <p:cond delay="0"/>
                                  </p:stCondLst>
                                  <p:childTnLst>
                                    <p:set>
                                      <p:cBhvr>
                                        <p:cTn id="21" dur="1" fill="hold">
                                          <p:stCondLst>
                                            <p:cond delay="499"/>
                                          </p:stCondLst>
                                        </p:cTn>
                                        <p:tgtEl>
                                          <p:spTgt spid="849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autoUpdateAnimBg="0"/>
      <p:bldOleChart spid="84995" grpId="0" bld="seriesEl"/>
      <p:bldP spid="84996" grpId="0" autoUpdateAnimBg="0"/>
      <p:bldP spid="84997"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610"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1166814"/>
            <a:ext cx="9144000" cy="4833954"/>
          </a:xfrm>
          <a:prstGeom prst="rect">
            <a:avLst/>
          </a:prstGeom>
          <a:noFill/>
          <a:ln w="9525">
            <a:noFill/>
            <a:miter lim="800000"/>
            <a:headEnd/>
            <a:tailEnd/>
          </a:ln>
        </p:spPr>
      </p:pic>
      <p:sp>
        <p:nvSpPr>
          <p:cNvPr id="196611" name="Text Box 3"/>
          <p:cNvSpPr txBox="1">
            <a:spLocks noChangeArrowheads="1"/>
          </p:cNvSpPr>
          <p:nvPr/>
        </p:nvSpPr>
        <p:spPr bwMode="auto">
          <a:xfrm>
            <a:off x="759178" y="196851"/>
            <a:ext cx="7927622" cy="955675"/>
          </a:xfrm>
          <a:prstGeom prst="rect">
            <a:avLst/>
          </a:prstGeom>
          <a:gradFill rotWithShape="0">
            <a:gsLst>
              <a:gs pos="0">
                <a:srgbClr val="3333FF">
                  <a:gamma/>
                  <a:shade val="46275"/>
                  <a:invGamma/>
                </a:srgbClr>
              </a:gs>
              <a:gs pos="100000">
                <a:srgbClr val="3333FF"/>
              </a:gs>
            </a:gsLst>
            <a:lin ang="5400000" scaled="1"/>
          </a:gradFill>
          <a:ln w="9525">
            <a:solidFill>
              <a:schemeClr val="tx1"/>
            </a:solidFill>
            <a:miter lim="800000"/>
            <a:headEnd/>
            <a:tailEnd/>
          </a:ln>
          <a:effectLst/>
        </p:spPr>
        <p:txBody>
          <a:bodyPr>
            <a:spAutoFit/>
          </a:bodyPr>
          <a:lstStyle/>
          <a:p>
            <a:pPr algn="ctr" eaLnBrk="0" hangingPunct="0"/>
            <a:r>
              <a:rPr lang="en-US" altLang="en-US" sz="2800" b="1">
                <a:solidFill>
                  <a:srgbClr val="FFFF00"/>
                </a:solidFill>
                <a:effectLst>
                  <a:outerShdw blurRad="38100" dist="38100" dir="2700000" algn="tl">
                    <a:srgbClr val="000000"/>
                  </a:outerShdw>
                </a:effectLst>
                <a:latin typeface="Helvetica" pitchFamily="34" charset="0"/>
              </a:rPr>
              <a:t>Global  Projections for the Diabetes Epidemic: 2000-2030 (in millions)</a:t>
            </a:r>
          </a:p>
        </p:txBody>
      </p:sp>
      <p:sp>
        <p:nvSpPr>
          <p:cNvPr id="196612" name="Text Box 4"/>
          <p:cNvSpPr txBox="1">
            <a:spLocks noChangeArrowheads="1"/>
          </p:cNvSpPr>
          <p:nvPr/>
        </p:nvSpPr>
        <p:spPr bwMode="auto">
          <a:xfrm>
            <a:off x="1388533" y="1828800"/>
            <a:ext cx="756356" cy="1200150"/>
          </a:xfrm>
          <a:prstGeom prst="rect">
            <a:avLst/>
          </a:prstGeom>
          <a:solidFill>
            <a:srgbClr val="FFFF99"/>
          </a:solidFill>
          <a:ln w="9525">
            <a:solidFill>
              <a:srgbClr val="000000"/>
            </a:solidFill>
            <a:miter lim="800000"/>
            <a:headEnd/>
            <a:tailEnd/>
          </a:ln>
          <a:effectLst/>
        </p:spPr>
        <p:txBody>
          <a:bodyPr>
            <a:spAutoFit/>
          </a:bodyPr>
          <a:lstStyle/>
          <a:p>
            <a:pPr algn="ctr" eaLnBrk="0" hangingPunct="0"/>
            <a:r>
              <a:rPr lang="en-US" b="1">
                <a:solidFill>
                  <a:srgbClr val="000040"/>
                </a:solidFill>
              </a:rPr>
              <a:t>NA</a:t>
            </a:r>
          </a:p>
          <a:p>
            <a:pPr algn="ctr" eaLnBrk="0" hangingPunct="0"/>
            <a:r>
              <a:rPr lang="en-US" b="1">
                <a:solidFill>
                  <a:srgbClr val="000040"/>
                </a:solidFill>
              </a:rPr>
              <a:t>19.7</a:t>
            </a:r>
          </a:p>
          <a:p>
            <a:pPr algn="ctr" eaLnBrk="0" hangingPunct="0"/>
            <a:r>
              <a:rPr lang="en-US" b="1">
                <a:solidFill>
                  <a:srgbClr val="000040"/>
                </a:solidFill>
              </a:rPr>
              <a:t>33.9</a:t>
            </a:r>
          </a:p>
          <a:p>
            <a:pPr algn="ctr" eaLnBrk="0" hangingPunct="0"/>
            <a:r>
              <a:rPr lang="en-US" b="1" i="1">
                <a:solidFill>
                  <a:srgbClr val="0000FF"/>
                </a:solidFill>
              </a:rPr>
              <a:t>72%</a:t>
            </a:r>
            <a:endParaRPr lang="en-US">
              <a:solidFill>
                <a:srgbClr val="0000FF"/>
              </a:solidFill>
            </a:endParaRPr>
          </a:p>
        </p:txBody>
      </p:sp>
      <p:sp>
        <p:nvSpPr>
          <p:cNvPr id="196613" name="Text Box 5"/>
          <p:cNvSpPr txBox="1">
            <a:spLocks noChangeArrowheads="1"/>
          </p:cNvSpPr>
          <p:nvPr/>
        </p:nvSpPr>
        <p:spPr bwMode="auto">
          <a:xfrm>
            <a:off x="2065867" y="3276600"/>
            <a:ext cx="934497" cy="1200150"/>
          </a:xfrm>
          <a:prstGeom prst="rect">
            <a:avLst/>
          </a:prstGeom>
          <a:solidFill>
            <a:srgbClr val="FFFF99"/>
          </a:solidFill>
          <a:ln w="9525">
            <a:solidFill>
              <a:srgbClr val="000000"/>
            </a:solidFill>
            <a:miter lim="800000"/>
            <a:headEnd/>
            <a:tailEnd/>
          </a:ln>
          <a:effectLst/>
        </p:spPr>
        <p:txBody>
          <a:bodyPr wrap="square">
            <a:spAutoFit/>
          </a:bodyPr>
          <a:lstStyle/>
          <a:p>
            <a:pPr algn="ctr" eaLnBrk="0" hangingPunct="0"/>
            <a:r>
              <a:rPr lang="en-US" b="1" dirty="0">
                <a:solidFill>
                  <a:srgbClr val="000040"/>
                </a:solidFill>
              </a:rPr>
              <a:t>LAC</a:t>
            </a:r>
          </a:p>
          <a:p>
            <a:pPr algn="ctr" eaLnBrk="0" hangingPunct="0"/>
            <a:r>
              <a:rPr lang="en-US" b="1" dirty="0">
                <a:solidFill>
                  <a:srgbClr val="000040"/>
                </a:solidFill>
              </a:rPr>
              <a:t>13.3</a:t>
            </a:r>
          </a:p>
          <a:p>
            <a:pPr algn="ctr" eaLnBrk="0" hangingPunct="0"/>
            <a:r>
              <a:rPr lang="en-US" b="1" dirty="0">
                <a:solidFill>
                  <a:srgbClr val="000040"/>
                </a:solidFill>
              </a:rPr>
              <a:t>33.0</a:t>
            </a:r>
          </a:p>
          <a:p>
            <a:pPr algn="ctr" eaLnBrk="0" hangingPunct="0"/>
            <a:r>
              <a:rPr lang="en-US" b="1" i="1" dirty="0">
                <a:solidFill>
                  <a:srgbClr val="0000FF"/>
                </a:solidFill>
              </a:rPr>
              <a:t>248%</a:t>
            </a:r>
          </a:p>
        </p:txBody>
      </p:sp>
      <p:sp>
        <p:nvSpPr>
          <p:cNvPr id="196614" name="Text Box 6"/>
          <p:cNvSpPr txBox="1">
            <a:spLocks noChangeArrowheads="1"/>
          </p:cNvSpPr>
          <p:nvPr/>
        </p:nvSpPr>
        <p:spPr bwMode="auto">
          <a:xfrm>
            <a:off x="4504267" y="1676400"/>
            <a:ext cx="783167" cy="1200150"/>
          </a:xfrm>
          <a:prstGeom prst="rect">
            <a:avLst/>
          </a:prstGeom>
          <a:solidFill>
            <a:srgbClr val="FFFF99"/>
          </a:solidFill>
          <a:ln w="9525">
            <a:solidFill>
              <a:srgbClr val="000000"/>
            </a:solidFill>
            <a:miter lim="800000"/>
            <a:headEnd/>
            <a:tailEnd/>
          </a:ln>
          <a:effectLst/>
        </p:spPr>
        <p:txBody>
          <a:bodyPr>
            <a:spAutoFit/>
          </a:bodyPr>
          <a:lstStyle/>
          <a:p>
            <a:pPr algn="l" eaLnBrk="0" hangingPunct="0"/>
            <a:r>
              <a:rPr lang="en-US" b="1">
                <a:solidFill>
                  <a:srgbClr val="000040"/>
                </a:solidFill>
              </a:rPr>
              <a:t>EU</a:t>
            </a:r>
          </a:p>
          <a:p>
            <a:pPr algn="l" eaLnBrk="0" hangingPunct="0"/>
            <a:r>
              <a:rPr lang="en-US" b="1">
                <a:solidFill>
                  <a:srgbClr val="000040"/>
                </a:solidFill>
              </a:rPr>
              <a:t>17.8</a:t>
            </a:r>
          </a:p>
          <a:p>
            <a:pPr algn="l" eaLnBrk="0" hangingPunct="0"/>
            <a:r>
              <a:rPr lang="en-US" b="1">
                <a:solidFill>
                  <a:srgbClr val="000040"/>
                </a:solidFill>
              </a:rPr>
              <a:t>25.1</a:t>
            </a:r>
          </a:p>
          <a:p>
            <a:pPr algn="l" eaLnBrk="0" hangingPunct="0"/>
            <a:r>
              <a:rPr lang="en-US" b="1" i="1">
                <a:solidFill>
                  <a:srgbClr val="0000FF"/>
                </a:solidFill>
              </a:rPr>
              <a:t>41%</a:t>
            </a:r>
            <a:endParaRPr lang="en-US" altLang="en-US" b="1" i="1">
              <a:solidFill>
                <a:srgbClr val="000099"/>
              </a:solidFill>
              <a:latin typeface="Tahoma" pitchFamily="34" charset="0"/>
            </a:endParaRPr>
          </a:p>
        </p:txBody>
      </p:sp>
      <p:sp>
        <p:nvSpPr>
          <p:cNvPr id="196615" name="Text Box 7"/>
          <p:cNvSpPr txBox="1">
            <a:spLocks noChangeArrowheads="1"/>
          </p:cNvSpPr>
          <p:nvPr/>
        </p:nvSpPr>
        <p:spPr bwMode="auto">
          <a:xfrm>
            <a:off x="7929586" y="4857760"/>
            <a:ext cx="835584" cy="1477328"/>
          </a:xfrm>
          <a:prstGeom prst="rect">
            <a:avLst/>
          </a:prstGeom>
          <a:solidFill>
            <a:srgbClr val="FFFF99"/>
          </a:solidFill>
          <a:ln w="9525">
            <a:solidFill>
              <a:srgbClr val="000000"/>
            </a:solidFill>
            <a:miter lim="800000"/>
            <a:headEnd/>
            <a:tailEnd/>
          </a:ln>
          <a:effectLst/>
        </p:spPr>
        <p:txBody>
          <a:bodyPr wrap="square">
            <a:spAutoFit/>
          </a:bodyPr>
          <a:lstStyle/>
          <a:p>
            <a:pPr algn="l" eaLnBrk="0" hangingPunct="0"/>
            <a:r>
              <a:rPr lang="en-US" b="1" dirty="0">
                <a:solidFill>
                  <a:srgbClr val="000040"/>
                </a:solidFill>
              </a:rPr>
              <a:t>A+NZ</a:t>
            </a:r>
          </a:p>
          <a:p>
            <a:pPr algn="l" eaLnBrk="0" hangingPunct="0"/>
            <a:r>
              <a:rPr lang="en-US" b="1" dirty="0">
                <a:solidFill>
                  <a:srgbClr val="000040"/>
                </a:solidFill>
              </a:rPr>
              <a:t>1.2</a:t>
            </a:r>
          </a:p>
          <a:p>
            <a:pPr algn="l" eaLnBrk="0" hangingPunct="0"/>
            <a:r>
              <a:rPr lang="en-US" b="1" dirty="0">
                <a:solidFill>
                  <a:srgbClr val="000040"/>
                </a:solidFill>
              </a:rPr>
              <a:t>2.0</a:t>
            </a:r>
          </a:p>
          <a:p>
            <a:pPr algn="l" eaLnBrk="0" hangingPunct="0"/>
            <a:r>
              <a:rPr lang="en-US" b="1" i="1" dirty="0">
                <a:solidFill>
                  <a:srgbClr val="0000FF"/>
                </a:solidFill>
              </a:rPr>
              <a:t>65%</a:t>
            </a:r>
            <a:endParaRPr lang="en-US" altLang="en-US" b="1" i="1" dirty="0">
              <a:solidFill>
                <a:srgbClr val="000099"/>
              </a:solidFill>
              <a:latin typeface="Tahoma" pitchFamily="34" charset="0"/>
            </a:endParaRPr>
          </a:p>
        </p:txBody>
      </p:sp>
      <p:sp>
        <p:nvSpPr>
          <p:cNvPr id="196616" name="Text Box 8"/>
          <p:cNvSpPr txBox="1">
            <a:spLocks noChangeArrowheads="1"/>
          </p:cNvSpPr>
          <p:nvPr/>
        </p:nvSpPr>
        <p:spPr bwMode="auto">
          <a:xfrm>
            <a:off x="4085167" y="3463925"/>
            <a:ext cx="844023" cy="1200150"/>
          </a:xfrm>
          <a:prstGeom prst="rect">
            <a:avLst/>
          </a:prstGeom>
          <a:solidFill>
            <a:srgbClr val="FFFF99"/>
          </a:solidFill>
          <a:ln w="9525">
            <a:solidFill>
              <a:srgbClr val="000000"/>
            </a:solidFill>
            <a:miter lim="800000"/>
            <a:headEnd/>
            <a:tailEnd/>
          </a:ln>
          <a:effectLst/>
        </p:spPr>
        <p:txBody>
          <a:bodyPr wrap="square">
            <a:spAutoFit/>
          </a:bodyPr>
          <a:lstStyle/>
          <a:p>
            <a:pPr algn="l" eaLnBrk="0" hangingPunct="0"/>
            <a:r>
              <a:rPr lang="en-US" b="1" dirty="0">
                <a:solidFill>
                  <a:srgbClr val="000040"/>
                </a:solidFill>
              </a:rPr>
              <a:t>SSA</a:t>
            </a:r>
          </a:p>
          <a:p>
            <a:pPr algn="l" eaLnBrk="0" hangingPunct="0"/>
            <a:r>
              <a:rPr lang="en-US" b="1" dirty="0">
                <a:solidFill>
                  <a:srgbClr val="000040"/>
                </a:solidFill>
              </a:rPr>
              <a:t> 7.1</a:t>
            </a:r>
          </a:p>
          <a:p>
            <a:pPr algn="l" eaLnBrk="0" hangingPunct="0"/>
            <a:r>
              <a:rPr lang="en-US" b="1" dirty="0">
                <a:solidFill>
                  <a:srgbClr val="000040"/>
                </a:solidFill>
              </a:rPr>
              <a:t>18.6</a:t>
            </a:r>
          </a:p>
          <a:p>
            <a:pPr algn="l" eaLnBrk="0" hangingPunct="0"/>
            <a:r>
              <a:rPr lang="en-US" b="1" i="1" dirty="0">
                <a:solidFill>
                  <a:srgbClr val="0000FF"/>
                </a:solidFill>
              </a:rPr>
              <a:t>261%</a:t>
            </a:r>
            <a:endParaRPr lang="en-US" altLang="en-US" b="1" i="1" dirty="0">
              <a:solidFill>
                <a:srgbClr val="000099"/>
              </a:solidFill>
              <a:latin typeface="Tahoma" pitchFamily="34" charset="0"/>
            </a:endParaRPr>
          </a:p>
        </p:txBody>
      </p:sp>
      <p:sp>
        <p:nvSpPr>
          <p:cNvPr id="196617" name="Text Box 9"/>
          <p:cNvSpPr txBox="1">
            <a:spLocks noChangeArrowheads="1"/>
          </p:cNvSpPr>
          <p:nvPr/>
        </p:nvSpPr>
        <p:spPr bwMode="auto">
          <a:xfrm>
            <a:off x="4929190" y="5572140"/>
            <a:ext cx="2643206" cy="1323439"/>
          </a:xfrm>
          <a:prstGeom prst="rect">
            <a:avLst/>
          </a:prstGeom>
          <a:noFill/>
          <a:ln w="57150">
            <a:solidFill>
              <a:srgbClr val="FFFF00"/>
            </a:solidFill>
            <a:miter lim="800000"/>
            <a:headEnd/>
            <a:tailEnd/>
          </a:ln>
          <a:effectLst/>
        </p:spPr>
        <p:txBody>
          <a:bodyPr wrap="square">
            <a:spAutoFit/>
          </a:bodyPr>
          <a:lstStyle/>
          <a:p>
            <a:pPr algn="ctr" eaLnBrk="0" hangingPunct="0"/>
            <a:r>
              <a:rPr lang="en-US" sz="2000" b="1" dirty="0">
                <a:solidFill>
                  <a:srgbClr val="FFFF00"/>
                </a:solidFill>
              </a:rPr>
              <a:t>World</a:t>
            </a:r>
          </a:p>
          <a:p>
            <a:pPr algn="ctr" eaLnBrk="0" hangingPunct="0"/>
            <a:r>
              <a:rPr lang="en-US" sz="2000" b="1" dirty="0">
                <a:solidFill>
                  <a:srgbClr val="FFFF00"/>
                </a:solidFill>
              </a:rPr>
              <a:t>2000 = </a:t>
            </a:r>
            <a:r>
              <a:rPr lang="en-US" sz="2000" b="1" dirty="0">
                <a:solidFill>
                  <a:srgbClr val="DBD600"/>
                </a:solidFill>
              </a:rPr>
              <a:t>17</a:t>
            </a:r>
            <a:r>
              <a:rPr lang="en-US" sz="2000" b="1" dirty="0">
                <a:solidFill>
                  <a:srgbClr val="FFFF00"/>
                </a:solidFill>
              </a:rPr>
              <a:t>1 million</a:t>
            </a:r>
          </a:p>
          <a:p>
            <a:pPr algn="ctr" eaLnBrk="0" hangingPunct="0"/>
            <a:r>
              <a:rPr lang="en-US" sz="2000" b="1" dirty="0">
                <a:solidFill>
                  <a:srgbClr val="FFFF00"/>
                </a:solidFill>
              </a:rPr>
              <a:t>2030 = 366 million</a:t>
            </a:r>
          </a:p>
          <a:p>
            <a:pPr algn="ctr" eaLnBrk="0" hangingPunct="0"/>
            <a:r>
              <a:rPr lang="en-US" sz="2000" b="1" i="1" dirty="0">
                <a:solidFill>
                  <a:srgbClr val="66FF33"/>
                </a:solidFill>
              </a:rPr>
              <a:t>Increase 213%</a:t>
            </a:r>
          </a:p>
        </p:txBody>
      </p:sp>
      <p:sp>
        <p:nvSpPr>
          <p:cNvPr id="196618" name="Text Box 10"/>
          <p:cNvSpPr txBox="1">
            <a:spLocks noChangeArrowheads="1"/>
          </p:cNvSpPr>
          <p:nvPr/>
        </p:nvSpPr>
        <p:spPr bwMode="auto">
          <a:xfrm>
            <a:off x="7145867" y="2286000"/>
            <a:ext cx="898878" cy="1200150"/>
          </a:xfrm>
          <a:prstGeom prst="rect">
            <a:avLst/>
          </a:prstGeom>
          <a:solidFill>
            <a:srgbClr val="FFFF99"/>
          </a:solidFill>
          <a:ln w="9525">
            <a:solidFill>
              <a:srgbClr val="000000"/>
            </a:solidFill>
            <a:miter lim="800000"/>
            <a:headEnd/>
            <a:tailEnd/>
          </a:ln>
          <a:effectLst/>
        </p:spPr>
        <p:txBody>
          <a:bodyPr>
            <a:spAutoFit/>
          </a:bodyPr>
          <a:lstStyle/>
          <a:p>
            <a:pPr algn="l" eaLnBrk="0" hangingPunct="0"/>
            <a:r>
              <a:rPr lang="en-US" b="1">
                <a:solidFill>
                  <a:srgbClr val="000040"/>
                </a:solidFill>
              </a:rPr>
              <a:t>China</a:t>
            </a:r>
          </a:p>
          <a:p>
            <a:pPr algn="l" eaLnBrk="0" hangingPunct="0"/>
            <a:r>
              <a:rPr lang="en-US" b="1">
                <a:solidFill>
                  <a:srgbClr val="000040"/>
                </a:solidFill>
              </a:rPr>
              <a:t>20.8</a:t>
            </a:r>
          </a:p>
          <a:p>
            <a:pPr algn="l" eaLnBrk="0" hangingPunct="0"/>
            <a:r>
              <a:rPr lang="en-US" b="1">
                <a:solidFill>
                  <a:srgbClr val="000040"/>
                </a:solidFill>
              </a:rPr>
              <a:t>42.3</a:t>
            </a:r>
          </a:p>
          <a:p>
            <a:pPr algn="l" eaLnBrk="0" hangingPunct="0"/>
            <a:r>
              <a:rPr lang="en-US" b="1" i="1">
                <a:solidFill>
                  <a:srgbClr val="0000FF"/>
                </a:solidFill>
              </a:rPr>
              <a:t>204%</a:t>
            </a:r>
            <a:endParaRPr lang="en-US" altLang="en-US" b="1" i="1">
              <a:solidFill>
                <a:srgbClr val="000099"/>
              </a:solidFill>
              <a:latin typeface="Tahoma" pitchFamily="34" charset="0"/>
            </a:endParaRPr>
          </a:p>
        </p:txBody>
      </p:sp>
      <p:sp>
        <p:nvSpPr>
          <p:cNvPr id="196619" name="Rectangle 11"/>
          <p:cNvSpPr>
            <a:spLocks noChangeArrowheads="1"/>
          </p:cNvSpPr>
          <p:nvPr/>
        </p:nvSpPr>
        <p:spPr bwMode="auto">
          <a:xfrm>
            <a:off x="-357222" y="5942014"/>
            <a:ext cx="5369488" cy="915987"/>
          </a:xfrm>
          <a:prstGeom prst="rect">
            <a:avLst/>
          </a:prstGeom>
          <a:noFill/>
          <a:ln w="9525" algn="ctr">
            <a:noFill/>
            <a:miter lim="800000"/>
            <a:headEnd/>
            <a:tailEnd/>
          </a:ln>
          <a:effectLst/>
        </p:spPr>
        <p:txBody>
          <a:bodyPr wrap="square" anchorCtr="1">
            <a:spAutoFit/>
          </a:bodyPr>
          <a:lstStyle/>
          <a:p>
            <a:pPr algn="l"/>
            <a:r>
              <a:rPr lang="en-US" dirty="0"/>
              <a:t>Wild, S et al.: Global prevalence of diabetes:</a:t>
            </a:r>
          </a:p>
          <a:p>
            <a:pPr algn="l"/>
            <a:r>
              <a:rPr lang="en-US" dirty="0"/>
              <a:t>Estimates for 2000 and projections for 2030</a:t>
            </a:r>
          </a:p>
          <a:p>
            <a:pPr algn="l"/>
            <a:r>
              <a:rPr lang="en-US" dirty="0"/>
              <a:t> Diabetes Care 2004 In press</a:t>
            </a:r>
          </a:p>
        </p:txBody>
      </p:sp>
      <p:sp>
        <p:nvSpPr>
          <p:cNvPr id="196620" name="Text Box 12"/>
          <p:cNvSpPr txBox="1">
            <a:spLocks noChangeArrowheads="1"/>
          </p:cNvSpPr>
          <p:nvPr/>
        </p:nvSpPr>
        <p:spPr bwMode="auto">
          <a:xfrm>
            <a:off x="6265332" y="3581400"/>
            <a:ext cx="878435" cy="1200329"/>
          </a:xfrm>
          <a:prstGeom prst="rect">
            <a:avLst/>
          </a:prstGeom>
          <a:solidFill>
            <a:srgbClr val="FFFF99"/>
          </a:solidFill>
          <a:ln w="9525" algn="ctr">
            <a:noFill/>
            <a:miter lim="800000"/>
            <a:headEnd/>
            <a:tailEnd/>
          </a:ln>
          <a:effectLst/>
        </p:spPr>
        <p:txBody>
          <a:bodyPr wrap="square" anchorCtr="1">
            <a:spAutoFit/>
          </a:bodyPr>
          <a:lstStyle/>
          <a:p>
            <a:pPr algn="l"/>
            <a:r>
              <a:rPr lang="en-US" b="1" dirty="0">
                <a:solidFill>
                  <a:srgbClr val="000040"/>
                </a:solidFill>
              </a:rPr>
              <a:t>India</a:t>
            </a:r>
          </a:p>
          <a:p>
            <a:pPr algn="l"/>
            <a:r>
              <a:rPr lang="en-US" b="1" dirty="0">
                <a:solidFill>
                  <a:srgbClr val="000040"/>
                </a:solidFill>
              </a:rPr>
              <a:t>31.7</a:t>
            </a:r>
          </a:p>
          <a:p>
            <a:pPr algn="l"/>
            <a:r>
              <a:rPr lang="en-US" b="1" dirty="0">
                <a:solidFill>
                  <a:srgbClr val="000040"/>
                </a:solidFill>
              </a:rPr>
              <a:t>79.4</a:t>
            </a:r>
          </a:p>
          <a:p>
            <a:pPr algn="l"/>
            <a:r>
              <a:rPr lang="en-US" b="1" i="1" dirty="0">
                <a:solidFill>
                  <a:srgbClr val="0000FF"/>
                </a:solidFill>
              </a:rPr>
              <a:t>251%</a:t>
            </a:r>
            <a:endParaRPr lang="en-US" dirty="0"/>
          </a:p>
        </p:txBody>
      </p:sp>
      <p:sp>
        <p:nvSpPr>
          <p:cNvPr id="196621" name="Rectangle 13"/>
          <p:cNvSpPr>
            <a:spLocks noChangeArrowheads="1"/>
          </p:cNvSpPr>
          <p:nvPr/>
        </p:nvSpPr>
        <p:spPr bwMode="auto">
          <a:xfrm>
            <a:off x="5334000" y="2743201"/>
            <a:ext cx="776175" cy="1200329"/>
          </a:xfrm>
          <a:prstGeom prst="rect">
            <a:avLst/>
          </a:prstGeom>
          <a:solidFill>
            <a:srgbClr val="FFFF99"/>
          </a:solidFill>
          <a:ln w="9525" algn="ctr">
            <a:solidFill>
              <a:schemeClr val="tx1"/>
            </a:solidFill>
            <a:miter lim="800000"/>
            <a:headEnd/>
            <a:tailEnd/>
          </a:ln>
          <a:effectLst/>
        </p:spPr>
        <p:txBody>
          <a:bodyPr wrap="none" anchorCtr="1">
            <a:spAutoFit/>
          </a:bodyPr>
          <a:lstStyle/>
          <a:p>
            <a:r>
              <a:rPr lang="en-US" b="1" dirty="0">
                <a:solidFill>
                  <a:srgbClr val="000040"/>
                </a:solidFill>
              </a:rPr>
              <a:t>MEC</a:t>
            </a:r>
          </a:p>
          <a:p>
            <a:r>
              <a:rPr lang="en-US" b="1" dirty="0">
                <a:solidFill>
                  <a:srgbClr val="000040"/>
                </a:solidFill>
              </a:rPr>
              <a:t>20.1</a:t>
            </a:r>
          </a:p>
          <a:p>
            <a:r>
              <a:rPr lang="en-US" b="1" dirty="0">
                <a:solidFill>
                  <a:srgbClr val="000040"/>
                </a:solidFill>
              </a:rPr>
              <a:t>52.8</a:t>
            </a:r>
          </a:p>
          <a:p>
            <a:r>
              <a:rPr lang="en-US" b="1" dirty="0">
                <a:solidFill>
                  <a:srgbClr val="0070C0"/>
                </a:solidFill>
              </a:rPr>
              <a:t>263%</a:t>
            </a:r>
          </a:p>
        </p:txBody>
      </p:sp>
      <p:sp>
        <p:nvSpPr>
          <p:cNvPr id="196622" name="Rectangle 14"/>
          <p:cNvSpPr>
            <a:spLocks noChangeArrowheads="1"/>
          </p:cNvSpPr>
          <p:nvPr/>
        </p:nvSpPr>
        <p:spPr bwMode="auto">
          <a:xfrm>
            <a:off x="5452533" y="3352800"/>
            <a:ext cx="184731" cy="369332"/>
          </a:xfrm>
          <a:prstGeom prst="rect">
            <a:avLst/>
          </a:prstGeom>
          <a:noFill/>
          <a:ln w="9525" algn="ctr">
            <a:noFill/>
            <a:miter lim="800000"/>
            <a:headEnd/>
            <a:tailEnd/>
          </a:ln>
          <a:effectLst/>
        </p:spPr>
        <p:txBody>
          <a:bodyPr wrap="none" anchor="ctr">
            <a:spAutoFit/>
          </a:bodyPr>
          <a:lstStyle/>
          <a:p>
            <a:endParaRPr lang="en-IN"/>
          </a:p>
        </p:txBody>
      </p:sp>
      <p:sp>
        <p:nvSpPr>
          <p:cNvPr id="15" name="Slide Number Placeholder 14"/>
          <p:cNvSpPr>
            <a:spLocks noGrp="1"/>
          </p:cNvSpPr>
          <p:nvPr>
            <p:ph type="sldNum" sz="quarter" idx="12"/>
          </p:nvPr>
        </p:nvSpPr>
        <p:spPr/>
        <p:txBody>
          <a:bodyPr/>
          <a:lstStyle/>
          <a:p>
            <a:fld id="{6607D56D-3EEE-4C05-B485-A078B54F8524}" type="slidenum">
              <a:rPr lang="en-IN" smtClean="0"/>
              <a:pPr/>
              <a:t>14</a:t>
            </a:fld>
            <a:endParaRPr lang="en-I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6612"/>
                                        </p:tgtEl>
                                        <p:attrNameLst>
                                          <p:attrName>style.visibility</p:attrName>
                                        </p:attrNameLst>
                                      </p:cBhvr>
                                      <p:to>
                                        <p:strVal val="visible"/>
                                      </p:to>
                                    </p:set>
                                    <p:anim calcmode="lin" valueType="num">
                                      <p:cBhvr additive="base">
                                        <p:cTn id="7" dur="500" fill="hold"/>
                                        <p:tgtEl>
                                          <p:spTgt spid="196612"/>
                                        </p:tgtEl>
                                        <p:attrNameLst>
                                          <p:attrName>ppt_x</p:attrName>
                                        </p:attrNameLst>
                                      </p:cBhvr>
                                      <p:tavLst>
                                        <p:tav tm="0">
                                          <p:val>
                                            <p:strVal val="0-#ppt_w/2"/>
                                          </p:val>
                                        </p:tav>
                                        <p:tav tm="100000">
                                          <p:val>
                                            <p:strVal val="#ppt_x"/>
                                          </p:val>
                                        </p:tav>
                                      </p:tavLst>
                                    </p:anim>
                                    <p:anim calcmode="lin" valueType="num">
                                      <p:cBhvr additive="base">
                                        <p:cTn id="8" dur="500" fill="hold"/>
                                        <p:tgtEl>
                                          <p:spTgt spid="1966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6614"/>
                                        </p:tgtEl>
                                        <p:attrNameLst>
                                          <p:attrName>style.visibility</p:attrName>
                                        </p:attrNameLst>
                                      </p:cBhvr>
                                      <p:to>
                                        <p:strVal val="visible"/>
                                      </p:to>
                                    </p:set>
                                    <p:anim calcmode="lin" valueType="num">
                                      <p:cBhvr additive="base">
                                        <p:cTn id="13" dur="500" fill="hold"/>
                                        <p:tgtEl>
                                          <p:spTgt spid="196614"/>
                                        </p:tgtEl>
                                        <p:attrNameLst>
                                          <p:attrName>ppt_x</p:attrName>
                                        </p:attrNameLst>
                                      </p:cBhvr>
                                      <p:tavLst>
                                        <p:tav tm="0">
                                          <p:val>
                                            <p:strVal val="0-#ppt_w/2"/>
                                          </p:val>
                                        </p:tav>
                                        <p:tav tm="100000">
                                          <p:val>
                                            <p:strVal val="#ppt_x"/>
                                          </p:val>
                                        </p:tav>
                                      </p:tavLst>
                                    </p:anim>
                                    <p:anim calcmode="lin" valueType="num">
                                      <p:cBhvr additive="base">
                                        <p:cTn id="14" dur="500" fill="hold"/>
                                        <p:tgtEl>
                                          <p:spTgt spid="19661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6615"/>
                                        </p:tgtEl>
                                        <p:attrNameLst>
                                          <p:attrName>style.visibility</p:attrName>
                                        </p:attrNameLst>
                                      </p:cBhvr>
                                      <p:to>
                                        <p:strVal val="visible"/>
                                      </p:to>
                                    </p:set>
                                    <p:anim calcmode="lin" valueType="num">
                                      <p:cBhvr additive="base">
                                        <p:cTn id="19" dur="500" fill="hold"/>
                                        <p:tgtEl>
                                          <p:spTgt spid="196615"/>
                                        </p:tgtEl>
                                        <p:attrNameLst>
                                          <p:attrName>ppt_x</p:attrName>
                                        </p:attrNameLst>
                                      </p:cBhvr>
                                      <p:tavLst>
                                        <p:tav tm="0">
                                          <p:val>
                                            <p:strVal val="0-#ppt_w/2"/>
                                          </p:val>
                                        </p:tav>
                                        <p:tav tm="100000">
                                          <p:val>
                                            <p:strVal val="#ppt_x"/>
                                          </p:val>
                                        </p:tav>
                                      </p:tavLst>
                                    </p:anim>
                                    <p:anim calcmode="lin" valueType="num">
                                      <p:cBhvr additive="base">
                                        <p:cTn id="20" dur="500" fill="hold"/>
                                        <p:tgtEl>
                                          <p:spTgt spid="19661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6613"/>
                                        </p:tgtEl>
                                        <p:attrNameLst>
                                          <p:attrName>style.visibility</p:attrName>
                                        </p:attrNameLst>
                                      </p:cBhvr>
                                      <p:to>
                                        <p:strVal val="visible"/>
                                      </p:to>
                                    </p:set>
                                    <p:anim calcmode="lin" valueType="num">
                                      <p:cBhvr additive="base">
                                        <p:cTn id="25" dur="500" fill="hold"/>
                                        <p:tgtEl>
                                          <p:spTgt spid="196613"/>
                                        </p:tgtEl>
                                        <p:attrNameLst>
                                          <p:attrName>ppt_x</p:attrName>
                                        </p:attrNameLst>
                                      </p:cBhvr>
                                      <p:tavLst>
                                        <p:tav tm="0">
                                          <p:val>
                                            <p:strVal val="0-#ppt_w/2"/>
                                          </p:val>
                                        </p:tav>
                                        <p:tav tm="100000">
                                          <p:val>
                                            <p:strVal val="#ppt_x"/>
                                          </p:val>
                                        </p:tav>
                                      </p:tavLst>
                                    </p:anim>
                                    <p:anim calcmode="lin" valueType="num">
                                      <p:cBhvr additive="base">
                                        <p:cTn id="26" dur="500" fill="hold"/>
                                        <p:tgtEl>
                                          <p:spTgt spid="19661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6616"/>
                                        </p:tgtEl>
                                        <p:attrNameLst>
                                          <p:attrName>style.visibility</p:attrName>
                                        </p:attrNameLst>
                                      </p:cBhvr>
                                      <p:to>
                                        <p:strVal val="visible"/>
                                      </p:to>
                                    </p:set>
                                    <p:anim calcmode="lin" valueType="num">
                                      <p:cBhvr additive="base">
                                        <p:cTn id="31" dur="500" fill="hold"/>
                                        <p:tgtEl>
                                          <p:spTgt spid="196616"/>
                                        </p:tgtEl>
                                        <p:attrNameLst>
                                          <p:attrName>ppt_x</p:attrName>
                                        </p:attrNameLst>
                                      </p:cBhvr>
                                      <p:tavLst>
                                        <p:tav tm="0">
                                          <p:val>
                                            <p:strVal val="0-#ppt_w/2"/>
                                          </p:val>
                                        </p:tav>
                                        <p:tav tm="100000">
                                          <p:val>
                                            <p:strVal val="#ppt_x"/>
                                          </p:val>
                                        </p:tav>
                                      </p:tavLst>
                                    </p:anim>
                                    <p:anim calcmode="lin" valueType="num">
                                      <p:cBhvr additive="base">
                                        <p:cTn id="32" dur="500" fill="hold"/>
                                        <p:tgtEl>
                                          <p:spTgt spid="19661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6621"/>
                                        </p:tgtEl>
                                        <p:attrNameLst>
                                          <p:attrName>style.visibility</p:attrName>
                                        </p:attrNameLst>
                                      </p:cBhvr>
                                      <p:to>
                                        <p:strVal val="visible"/>
                                      </p:to>
                                    </p:set>
                                    <p:anim calcmode="lin" valueType="num">
                                      <p:cBhvr additive="base">
                                        <p:cTn id="37" dur="500" fill="hold"/>
                                        <p:tgtEl>
                                          <p:spTgt spid="196621"/>
                                        </p:tgtEl>
                                        <p:attrNameLst>
                                          <p:attrName>ppt_x</p:attrName>
                                        </p:attrNameLst>
                                      </p:cBhvr>
                                      <p:tavLst>
                                        <p:tav tm="0">
                                          <p:val>
                                            <p:strVal val="#ppt_x"/>
                                          </p:val>
                                        </p:tav>
                                        <p:tav tm="100000">
                                          <p:val>
                                            <p:strVal val="#ppt_x"/>
                                          </p:val>
                                        </p:tav>
                                      </p:tavLst>
                                    </p:anim>
                                    <p:anim calcmode="lin" valueType="num">
                                      <p:cBhvr additive="base">
                                        <p:cTn id="38" dur="500" fill="hold"/>
                                        <p:tgtEl>
                                          <p:spTgt spid="19662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96618"/>
                                        </p:tgtEl>
                                        <p:attrNameLst>
                                          <p:attrName>style.visibility</p:attrName>
                                        </p:attrNameLst>
                                      </p:cBhvr>
                                      <p:to>
                                        <p:strVal val="visible"/>
                                      </p:to>
                                    </p:set>
                                    <p:anim calcmode="lin" valueType="num">
                                      <p:cBhvr>
                                        <p:cTn id="43" dur="500" fill="hold"/>
                                        <p:tgtEl>
                                          <p:spTgt spid="196618"/>
                                        </p:tgtEl>
                                        <p:attrNameLst>
                                          <p:attrName>ppt_w</p:attrName>
                                        </p:attrNameLst>
                                      </p:cBhvr>
                                      <p:tavLst>
                                        <p:tav tm="0">
                                          <p:val>
                                            <p:fltVal val="0"/>
                                          </p:val>
                                        </p:tav>
                                        <p:tav tm="100000">
                                          <p:val>
                                            <p:strVal val="#ppt_w"/>
                                          </p:val>
                                        </p:tav>
                                      </p:tavLst>
                                    </p:anim>
                                    <p:anim calcmode="lin" valueType="num">
                                      <p:cBhvr>
                                        <p:cTn id="44" dur="500" fill="hold"/>
                                        <p:tgtEl>
                                          <p:spTgt spid="196618"/>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96620"/>
                                        </p:tgtEl>
                                        <p:attrNameLst>
                                          <p:attrName>style.visibility</p:attrName>
                                        </p:attrNameLst>
                                      </p:cBhvr>
                                      <p:to>
                                        <p:strVal val="visible"/>
                                      </p:to>
                                    </p:set>
                                    <p:anim calcmode="lin" valueType="num">
                                      <p:cBhvr additive="base">
                                        <p:cTn id="49" dur="500" fill="hold"/>
                                        <p:tgtEl>
                                          <p:spTgt spid="196620"/>
                                        </p:tgtEl>
                                        <p:attrNameLst>
                                          <p:attrName>ppt_x</p:attrName>
                                        </p:attrNameLst>
                                      </p:cBhvr>
                                      <p:tavLst>
                                        <p:tav tm="0">
                                          <p:val>
                                            <p:strVal val="#ppt_x"/>
                                          </p:val>
                                        </p:tav>
                                        <p:tav tm="100000">
                                          <p:val>
                                            <p:strVal val="#ppt_x"/>
                                          </p:val>
                                        </p:tav>
                                      </p:tavLst>
                                    </p:anim>
                                    <p:anim calcmode="lin" valueType="num">
                                      <p:cBhvr additive="base">
                                        <p:cTn id="50" dur="500" fill="hold"/>
                                        <p:tgtEl>
                                          <p:spTgt spid="1966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2" grpId="0" animBg="1" autoUpdateAnimBg="0"/>
      <p:bldP spid="196613" grpId="0" animBg="1" autoUpdateAnimBg="0"/>
      <p:bldP spid="196614" grpId="0" animBg="1" autoUpdateAnimBg="0"/>
      <p:bldP spid="196615" grpId="0" animBg="1" autoUpdateAnimBg="0"/>
      <p:bldP spid="196616" grpId="0" animBg="1" autoUpdateAnimBg="0"/>
      <p:bldP spid="196618" grpId="0" animBg="1" autoUpdateAnimBg="0"/>
      <p:bldP spid="196620" grpId="0" animBg="1"/>
      <p:bldP spid="1966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0" y="-39688"/>
            <a:ext cx="9144000" cy="1143001"/>
          </a:xfrm>
          <a:prstGeom prst="rect">
            <a:avLst/>
          </a:prstGeom>
          <a:noFill/>
          <a:ln w="9525">
            <a:noFill/>
            <a:miter lim="800000"/>
            <a:headEnd/>
            <a:tailEnd/>
          </a:ln>
        </p:spPr>
        <p:txBody>
          <a:bodyPr anchor="ctr"/>
          <a:lstStyle/>
          <a:p>
            <a:pPr algn="ctr" fontAlgn="auto">
              <a:lnSpc>
                <a:spcPts val="3200"/>
              </a:lnSpc>
              <a:spcAft>
                <a:spcPts val="0"/>
              </a:spcAft>
              <a:defRPr/>
            </a:pPr>
            <a:r>
              <a:rPr lang="en-US" sz="3200" b="1" dirty="0">
                <a:solidFill>
                  <a:srgbClr val="023567"/>
                </a:solidFill>
                <a:effectLst>
                  <a:outerShdw blurRad="38100" dist="38100" dir="2700000" algn="tl">
                    <a:srgbClr val="000000">
                      <a:alpha val="43137"/>
                    </a:srgbClr>
                  </a:outerShdw>
                </a:effectLst>
                <a:latin typeface="+mj-lt"/>
                <a:ea typeface="+mj-ea"/>
                <a:cs typeface="+mj-cs"/>
              </a:rPr>
              <a:t>Estimated Number of People with Diabetes Worldwide, 2010 and 2030</a:t>
            </a:r>
          </a:p>
        </p:txBody>
      </p:sp>
      <p:sp>
        <p:nvSpPr>
          <p:cNvPr id="44035" name="TextBox 3"/>
          <p:cNvSpPr txBox="1">
            <a:spLocks noChangeArrowheads="1"/>
          </p:cNvSpPr>
          <p:nvPr/>
        </p:nvSpPr>
        <p:spPr bwMode="auto">
          <a:xfrm>
            <a:off x="1524000" y="6248400"/>
            <a:ext cx="7620000" cy="276225"/>
          </a:xfrm>
          <a:prstGeom prst="rect">
            <a:avLst/>
          </a:prstGeom>
          <a:noFill/>
          <a:ln w="9525">
            <a:noFill/>
            <a:miter lim="800000"/>
            <a:headEnd/>
            <a:tailEnd/>
          </a:ln>
        </p:spPr>
        <p:txBody>
          <a:bodyPr>
            <a:spAutoFit/>
          </a:bodyPr>
          <a:lstStyle/>
          <a:p>
            <a:pPr algn="r"/>
            <a:r>
              <a:rPr lang="en-US" sz="1200" i="1" dirty="0">
                <a:solidFill>
                  <a:schemeClr val="bg1"/>
                </a:solidFill>
                <a:latin typeface="Verdana" pitchFamily="34" charset="0"/>
              </a:rPr>
              <a:t>IDF Diabetes Atlas</a:t>
            </a:r>
            <a:r>
              <a:rPr lang="en-US" sz="1200" dirty="0">
                <a:solidFill>
                  <a:schemeClr val="bg1"/>
                </a:solidFill>
                <a:latin typeface="Verdana" pitchFamily="34" charset="0"/>
              </a:rPr>
              <a:t>, 4</a:t>
            </a:r>
            <a:r>
              <a:rPr lang="en-US" sz="1200" baseline="30000" dirty="0">
                <a:solidFill>
                  <a:schemeClr val="bg1"/>
                </a:solidFill>
                <a:latin typeface="Verdana" pitchFamily="34" charset="0"/>
              </a:rPr>
              <a:t>th</a:t>
            </a:r>
            <a:r>
              <a:rPr lang="en-US" sz="1200" dirty="0">
                <a:solidFill>
                  <a:schemeClr val="bg1"/>
                </a:solidFill>
                <a:latin typeface="Verdana" pitchFamily="34" charset="0"/>
              </a:rPr>
              <a:t> ed. ©International Diabetes Federation, 2009.</a:t>
            </a:r>
          </a:p>
        </p:txBody>
      </p:sp>
      <p:graphicFrame>
        <p:nvGraphicFramePr>
          <p:cNvPr id="10" name="Content Placeholder 3"/>
          <p:cNvGraphicFramePr>
            <a:graphicFrameLocks noGrp="1"/>
          </p:cNvGraphicFramePr>
          <p:nvPr>
            <p:ph idx="1"/>
          </p:nvPr>
        </p:nvGraphicFramePr>
        <p:xfrm>
          <a:off x="457200" y="1320800"/>
          <a:ext cx="8229600" cy="4368800"/>
        </p:xfrm>
        <a:graphic>
          <a:graphicData uri="http://schemas.openxmlformats.org/drawingml/2006/table">
            <a:tbl>
              <a:tblPr firstRow="1" bandRow="1">
                <a:tableStyleId>{2D5ABB26-0587-4C30-8999-92F81FD0307C}</a:tableStyleId>
              </a:tblPr>
              <a:tblGrid>
                <a:gridCol w="533400"/>
                <a:gridCol w="2438400"/>
                <a:gridCol w="1143000"/>
                <a:gridCol w="533400"/>
                <a:gridCol w="2438400"/>
                <a:gridCol w="1143000"/>
              </a:tblGrid>
              <a:tr h="660400">
                <a:tc gridSpan="2">
                  <a:txBody>
                    <a:bodyPr/>
                    <a:lstStyle/>
                    <a:p>
                      <a:r>
                        <a:rPr lang="en-US" sz="1800" b="0" dirty="0" smtClean="0">
                          <a:solidFill>
                            <a:srgbClr val="F8C206"/>
                          </a:solidFill>
                          <a:effectLst>
                            <a:outerShdw blurRad="38100" dist="38100" dir="2700000" algn="tl">
                              <a:srgbClr val="000000">
                                <a:alpha val="43137"/>
                              </a:srgbClr>
                            </a:outerShdw>
                          </a:effectLst>
                        </a:rPr>
                        <a:t>Country/Territory</a:t>
                      </a:r>
                    </a:p>
                  </a:txBody>
                  <a:tcPr anchor="ctr">
                    <a:lnB w="19050" cap="flat" cmpd="sng" algn="ctr">
                      <a:solidFill>
                        <a:srgbClr val="F8C206"/>
                      </a:solidFill>
                      <a:prstDash val="solid"/>
                      <a:round/>
                      <a:headEnd type="none" w="med" len="med"/>
                      <a:tailEnd type="none" w="med" len="med"/>
                    </a:lnB>
                  </a:tcPr>
                </a:tc>
                <a:tc hMerge="1">
                  <a:txBody>
                    <a:bodyPr/>
                    <a:lstStyle/>
                    <a:p>
                      <a:endParaRPr lang="en-US"/>
                    </a:p>
                  </a:txBody>
                  <a:tcPr/>
                </a:tc>
                <a:tc>
                  <a:txBody>
                    <a:bodyPr/>
                    <a:lstStyle/>
                    <a:p>
                      <a:pPr algn="ctr"/>
                      <a:r>
                        <a:rPr lang="en-US" sz="1800" b="0" dirty="0" smtClean="0">
                          <a:solidFill>
                            <a:srgbClr val="F8C206"/>
                          </a:solidFill>
                          <a:effectLst>
                            <a:outerShdw blurRad="38100" dist="38100" dir="2700000" algn="tl">
                              <a:srgbClr val="000000">
                                <a:alpha val="43137"/>
                              </a:srgbClr>
                            </a:outerShdw>
                          </a:effectLst>
                        </a:rPr>
                        <a:t>2010</a:t>
                      </a:r>
                    </a:p>
                    <a:p>
                      <a:pPr algn="ctr"/>
                      <a:r>
                        <a:rPr lang="en-US" sz="1800" b="0" dirty="0" smtClean="0">
                          <a:solidFill>
                            <a:srgbClr val="F8C206"/>
                          </a:solidFill>
                          <a:effectLst>
                            <a:outerShdw blurRad="38100" dist="38100" dir="2700000" algn="tl">
                              <a:srgbClr val="000000">
                                <a:alpha val="43137"/>
                              </a:srgbClr>
                            </a:outerShdw>
                          </a:effectLst>
                        </a:rPr>
                        <a:t>Millions</a:t>
                      </a:r>
                      <a:endParaRPr lang="en-US" sz="1800" b="0" dirty="0">
                        <a:solidFill>
                          <a:srgbClr val="F8C206"/>
                        </a:solidFill>
                        <a:effectLst>
                          <a:outerShdw blurRad="38100" dist="38100" dir="2700000" algn="tl">
                            <a:srgbClr val="000000">
                              <a:alpha val="43137"/>
                            </a:srgbClr>
                          </a:outerShdw>
                        </a:effectLst>
                      </a:endParaRPr>
                    </a:p>
                  </a:txBody>
                  <a:tcPr>
                    <a:lnR w="12700" cap="flat" cmpd="sng" algn="ctr">
                      <a:solidFill>
                        <a:srgbClr val="FFC000"/>
                      </a:solidFill>
                      <a:prstDash val="solid"/>
                      <a:round/>
                      <a:headEnd type="none" w="med" len="med"/>
                      <a:tailEnd type="none" w="med" len="med"/>
                    </a:lnR>
                    <a:lnB w="19050" cap="flat" cmpd="sng" algn="ctr">
                      <a:solidFill>
                        <a:srgbClr val="F8C206"/>
                      </a:solidFill>
                      <a:prstDash val="solid"/>
                      <a:round/>
                      <a:headEnd type="none" w="med" len="med"/>
                      <a:tailEnd type="none" w="med" len="med"/>
                    </a:lnB>
                  </a:tcPr>
                </a:tc>
                <a:tc gridSpan="2">
                  <a:txBody>
                    <a:bodyPr/>
                    <a:lstStyle/>
                    <a:p>
                      <a:r>
                        <a:rPr lang="en-US" sz="1800" b="0" dirty="0" smtClean="0">
                          <a:solidFill>
                            <a:srgbClr val="F8C206"/>
                          </a:solidFill>
                          <a:effectLst>
                            <a:outerShdw blurRad="38100" dist="38100" dir="2700000" algn="tl">
                              <a:srgbClr val="000000">
                                <a:alpha val="43137"/>
                              </a:srgbClr>
                            </a:outerShdw>
                          </a:effectLst>
                        </a:rPr>
                        <a:t>Country/Territory</a:t>
                      </a:r>
                    </a:p>
                  </a:txBody>
                  <a:tcPr anchor="ctr">
                    <a:lnL w="12700" cap="flat" cmpd="sng" algn="ctr">
                      <a:solidFill>
                        <a:srgbClr val="FFC000"/>
                      </a:solidFill>
                      <a:prstDash val="solid"/>
                      <a:round/>
                      <a:headEnd type="none" w="med" len="med"/>
                      <a:tailEnd type="none" w="med" len="med"/>
                    </a:lnL>
                    <a:lnB w="19050" cap="flat" cmpd="sng" algn="ctr">
                      <a:solidFill>
                        <a:srgbClr val="F8C206"/>
                      </a:solidFill>
                      <a:prstDash val="solid"/>
                      <a:round/>
                      <a:headEnd type="none" w="med" len="med"/>
                      <a:tailEnd type="none" w="med" len="med"/>
                    </a:lnB>
                  </a:tcPr>
                </a:tc>
                <a:tc hMerge="1">
                  <a:txBody>
                    <a:bodyPr/>
                    <a:lstStyle/>
                    <a:p>
                      <a:endParaRPr lang="en-US"/>
                    </a:p>
                  </a:txBody>
                  <a:tcPr/>
                </a:tc>
                <a:tc>
                  <a:txBody>
                    <a:bodyPr/>
                    <a:lstStyle/>
                    <a:p>
                      <a:pPr algn="ctr"/>
                      <a:r>
                        <a:rPr lang="en-US" sz="1800" b="0" dirty="0" smtClean="0">
                          <a:solidFill>
                            <a:srgbClr val="F8C206"/>
                          </a:solidFill>
                          <a:effectLst>
                            <a:outerShdw blurRad="38100" dist="38100" dir="2700000" algn="tl">
                              <a:srgbClr val="000000">
                                <a:alpha val="43137"/>
                              </a:srgbClr>
                            </a:outerShdw>
                          </a:effectLst>
                        </a:rPr>
                        <a:t>2030</a:t>
                      </a:r>
                    </a:p>
                    <a:p>
                      <a:pPr algn="ctr"/>
                      <a:r>
                        <a:rPr lang="en-US" sz="1800" b="0" dirty="0" smtClean="0">
                          <a:solidFill>
                            <a:srgbClr val="F8C206"/>
                          </a:solidFill>
                          <a:effectLst>
                            <a:outerShdw blurRad="38100" dist="38100" dir="2700000" algn="tl">
                              <a:srgbClr val="000000">
                                <a:alpha val="43137"/>
                              </a:srgbClr>
                            </a:outerShdw>
                          </a:effectLst>
                        </a:rPr>
                        <a:t>Millions</a:t>
                      </a:r>
                      <a:endParaRPr lang="en-US" sz="1800" b="0" dirty="0">
                        <a:solidFill>
                          <a:srgbClr val="F8C206"/>
                        </a:solidFill>
                        <a:effectLst>
                          <a:outerShdw blurRad="38100" dist="38100" dir="2700000" algn="tl">
                            <a:srgbClr val="000000">
                              <a:alpha val="43137"/>
                            </a:srgbClr>
                          </a:outerShdw>
                        </a:effectLst>
                      </a:endParaRPr>
                    </a:p>
                  </a:txBody>
                  <a:tcPr>
                    <a:lnB w="19050" cap="flat" cmpd="sng" algn="ctr">
                      <a:solidFill>
                        <a:srgbClr val="F8C206"/>
                      </a:solidFill>
                      <a:prstDash val="solid"/>
                      <a:round/>
                      <a:headEnd type="none" w="med" len="med"/>
                      <a:tailEnd type="none" w="med" len="med"/>
                    </a:lnB>
                  </a:tcPr>
                </a:tc>
              </a:tr>
              <a:tr h="370840">
                <a:tc>
                  <a:txBody>
                    <a:bodyPr/>
                    <a:lstStyle/>
                    <a:p>
                      <a:pPr algn="r"/>
                      <a:r>
                        <a:rPr lang="en-US" sz="1800" dirty="0" smtClean="0">
                          <a:solidFill>
                            <a:schemeClr val="bg1"/>
                          </a:solidFill>
                        </a:rPr>
                        <a:t>1</a:t>
                      </a:r>
                      <a:endParaRPr lang="en-US" sz="1800" dirty="0">
                        <a:solidFill>
                          <a:schemeClr val="bg1"/>
                        </a:solidFill>
                      </a:endParaRPr>
                    </a:p>
                  </a:txBody>
                  <a:tcPr>
                    <a:lnT w="19050" cap="flat" cmpd="sng" algn="ctr">
                      <a:solidFill>
                        <a:srgbClr val="F8C206"/>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India</a:t>
                      </a:r>
                      <a:endParaRPr lang="en-US" sz="1800" dirty="0">
                        <a:solidFill>
                          <a:schemeClr val="bg1"/>
                        </a:solidFill>
                      </a:endParaRPr>
                    </a:p>
                  </a:txBody>
                  <a:tcPr>
                    <a:lnT w="19050" cap="flat" cmpd="sng" algn="ctr">
                      <a:solidFill>
                        <a:srgbClr val="F8C206"/>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50.8</a:t>
                      </a:r>
                      <a:endParaRPr lang="en-US" sz="1800" dirty="0">
                        <a:solidFill>
                          <a:schemeClr val="bg1"/>
                        </a:solidFill>
                      </a:endParaRPr>
                    </a:p>
                  </a:txBody>
                  <a:tcPr anchor="ctr">
                    <a:lnR w="12700" cap="flat" cmpd="sng" algn="ctr">
                      <a:solidFill>
                        <a:srgbClr val="FFC000"/>
                      </a:solidFill>
                      <a:prstDash val="solid"/>
                      <a:round/>
                      <a:headEnd type="none" w="med" len="med"/>
                      <a:tailEnd type="none" w="med" len="med"/>
                    </a:lnR>
                    <a:lnT w="19050" cap="flat" cmpd="sng" algn="ctr">
                      <a:solidFill>
                        <a:srgbClr val="F8C206"/>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r"/>
                      <a:r>
                        <a:rPr lang="en-US" sz="1800" dirty="0" smtClean="0">
                          <a:solidFill>
                            <a:schemeClr val="bg1"/>
                          </a:solidFill>
                        </a:rPr>
                        <a:t>1</a:t>
                      </a:r>
                      <a:endParaRPr lang="en-US" sz="1800" dirty="0">
                        <a:solidFill>
                          <a:schemeClr val="bg1"/>
                        </a:solidFill>
                      </a:endParaRPr>
                    </a:p>
                  </a:txBody>
                  <a:tcPr>
                    <a:lnL w="12700" cap="flat" cmpd="sng" algn="ctr">
                      <a:solidFill>
                        <a:srgbClr val="FFC000"/>
                      </a:solidFill>
                      <a:prstDash val="solid"/>
                      <a:round/>
                      <a:headEnd type="none" w="med" len="med"/>
                      <a:tailEnd type="none" w="med" len="med"/>
                    </a:lnL>
                    <a:lnT w="19050" cap="flat" cmpd="sng" algn="ctr">
                      <a:solidFill>
                        <a:srgbClr val="F8C206"/>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India</a:t>
                      </a:r>
                      <a:endParaRPr lang="en-US" sz="1800" dirty="0">
                        <a:solidFill>
                          <a:schemeClr val="bg1"/>
                        </a:solidFill>
                      </a:endParaRPr>
                    </a:p>
                  </a:txBody>
                  <a:tcPr>
                    <a:lnT w="19050" cap="flat" cmpd="sng" algn="ctr">
                      <a:solidFill>
                        <a:srgbClr val="F8C206"/>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87.0</a:t>
                      </a:r>
                      <a:endParaRPr lang="en-US" sz="1800" dirty="0">
                        <a:solidFill>
                          <a:schemeClr val="bg1"/>
                        </a:solidFill>
                      </a:endParaRPr>
                    </a:p>
                  </a:txBody>
                  <a:tcPr anchor="ctr">
                    <a:lnT w="19050" cap="flat" cmpd="sng" algn="ctr">
                      <a:solidFill>
                        <a:srgbClr val="F8C206"/>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r>
              <a:tr h="370840">
                <a:tc>
                  <a:txBody>
                    <a:bodyPr/>
                    <a:lstStyle/>
                    <a:p>
                      <a:pPr marL="457200" indent="-457200" algn="r"/>
                      <a:r>
                        <a:rPr lang="en-US" sz="1800" dirty="0" smtClean="0">
                          <a:solidFill>
                            <a:schemeClr val="bg1"/>
                          </a:solidFill>
                        </a:rPr>
                        <a:t>2</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457200" indent="-457200"/>
                      <a:r>
                        <a:rPr lang="en-US" sz="1800" dirty="0" smtClean="0">
                          <a:solidFill>
                            <a:schemeClr val="bg1"/>
                          </a:solidFill>
                        </a:rPr>
                        <a:t>China</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43.2</a:t>
                      </a:r>
                      <a:endParaRPr lang="en-US" sz="1800" dirty="0">
                        <a:solidFill>
                          <a:schemeClr val="bg1"/>
                        </a:solidFill>
                      </a:endParaRPr>
                    </a:p>
                  </a:txBody>
                  <a:tcPr anchor="ctr">
                    <a:lnR w="12700" cap="flat" cmpd="sng" algn="ctr">
                      <a:solidFill>
                        <a:srgbClr val="FFC0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457200" indent="-457200" algn="r"/>
                      <a:r>
                        <a:rPr lang="en-US" sz="1800" dirty="0" smtClean="0">
                          <a:solidFill>
                            <a:schemeClr val="bg1"/>
                          </a:solidFill>
                        </a:rPr>
                        <a:t>2</a:t>
                      </a:r>
                      <a:endParaRPr lang="en-US" sz="1800" dirty="0">
                        <a:solidFill>
                          <a:schemeClr val="bg1"/>
                        </a:solidFill>
                      </a:endParaRPr>
                    </a:p>
                  </a:txBody>
                  <a:tcPr>
                    <a:lnL w="12700" cap="flat" cmpd="sng" algn="ctr">
                      <a:solidFill>
                        <a:srgbClr val="FFC000"/>
                      </a:solidFill>
                      <a:prstDash val="solid"/>
                      <a:round/>
                      <a:headEnd type="none" w="med" len="med"/>
                      <a:tailEnd type="none" w="med" len="med"/>
                    </a:lnL>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457200" indent="-457200"/>
                      <a:r>
                        <a:rPr lang="en-US" sz="1800" dirty="0" smtClean="0">
                          <a:solidFill>
                            <a:schemeClr val="bg1"/>
                          </a:solidFill>
                        </a:rPr>
                        <a:t>China</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62.6</a:t>
                      </a:r>
                      <a:endParaRPr lang="en-US" sz="1800"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r>
              <a:tr h="370840">
                <a:tc>
                  <a:txBody>
                    <a:bodyPr/>
                    <a:lstStyle/>
                    <a:p>
                      <a:pPr marL="457200" indent="-457200" algn="r"/>
                      <a:r>
                        <a:rPr lang="en-US" sz="1800" dirty="0" smtClean="0">
                          <a:solidFill>
                            <a:schemeClr val="bg1"/>
                          </a:solidFill>
                        </a:rPr>
                        <a:t>3</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457200" indent="-457200"/>
                      <a:r>
                        <a:rPr lang="en-US" sz="1800" dirty="0" smtClean="0">
                          <a:solidFill>
                            <a:schemeClr val="bg1"/>
                          </a:solidFill>
                        </a:rPr>
                        <a:t>USA</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26.8</a:t>
                      </a:r>
                      <a:endParaRPr lang="en-US" sz="1800" dirty="0">
                        <a:solidFill>
                          <a:schemeClr val="bg1"/>
                        </a:solidFill>
                      </a:endParaRPr>
                    </a:p>
                  </a:txBody>
                  <a:tcPr anchor="ctr">
                    <a:lnR w="12700" cap="flat" cmpd="sng" algn="ctr">
                      <a:solidFill>
                        <a:srgbClr val="FFC0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457200" indent="-457200" algn="r"/>
                      <a:r>
                        <a:rPr lang="en-US" sz="1800" dirty="0" smtClean="0">
                          <a:solidFill>
                            <a:schemeClr val="bg1"/>
                          </a:solidFill>
                        </a:rPr>
                        <a:t>3</a:t>
                      </a:r>
                      <a:endParaRPr lang="en-US" sz="1800" dirty="0">
                        <a:solidFill>
                          <a:schemeClr val="bg1"/>
                        </a:solidFill>
                      </a:endParaRPr>
                    </a:p>
                  </a:txBody>
                  <a:tcPr>
                    <a:lnL w="12700" cap="flat" cmpd="sng" algn="ctr">
                      <a:solidFill>
                        <a:srgbClr val="FFC000"/>
                      </a:solidFill>
                      <a:prstDash val="solid"/>
                      <a:round/>
                      <a:headEnd type="none" w="med" len="med"/>
                      <a:tailEnd type="none" w="med" len="med"/>
                    </a:lnL>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457200" indent="-457200"/>
                      <a:r>
                        <a:rPr lang="en-US" sz="1800" dirty="0" smtClean="0">
                          <a:solidFill>
                            <a:schemeClr val="bg1"/>
                          </a:solidFill>
                        </a:rPr>
                        <a:t>USA</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36.0</a:t>
                      </a:r>
                      <a:endParaRPr lang="en-US" sz="1800"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r>
              <a:tr h="370840">
                <a:tc>
                  <a:txBody>
                    <a:bodyPr/>
                    <a:lstStyle/>
                    <a:p>
                      <a:pPr algn="r"/>
                      <a:r>
                        <a:rPr lang="en-US" sz="1800" dirty="0" smtClean="0">
                          <a:solidFill>
                            <a:schemeClr val="bg1"/>
                          </a:solidFill>
                        </a:rPr>
                        <a:t>4</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dirty="0" smtClean="0">
                          <a:solidFill>
                            <a:schemeClr val="bg1"/>
                          </a:solidFill>
                        </a:rPr>
                        <a:t>Russian Federation</a:t>
                      </a:r>
                      <a:endParaRPr lang="en-US"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  9.6</a:t>
                      </a:r>
                      <a:endParaRPr lang="en-US" sz="1800" dirty="0">
                        <a:solidFill>
                          <a:schemeClr val="bg1"/>
                        </a:solidFill>
                      </a:endParaRPr>
                    </a:p>
                  </a:txBody>
                  <a:tcPr anchor="ctr">
                    <a:lnR w="12700" cap="flat" cmpd="sng" algn="ctr">
                      <a:solidFill>
                        <a:srgbClr val="FFC0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r"/>
                      <a:r>
                        <a:rPr lang="en-US" sz="1800" dirty="0" smtClean="0">
                          <a:solidFill>
                            <a:schemeClr val="bg1"/>
                          </a:solidFill>
                        </a:rPr>
                        <a:t>4</a:t>
                      </a:r>
                      <a:endParaRPr lang="en-US" sz="1800" dirty="0">
                        <a:solidFill>
                          <a:schemeClr val="bg1"/>
                        </a:solidFill>
                      </a:endParaRPr>
                    </a:p>
                  </a:txBody>
                  <a:tcPr>
                    <a:lnL w="12700" cap="flat" cmpd="sng" algn="ctr">
                      <a:solidFill>
                        <a:srgbClr val="FFC000"/>
                      </a:solidFill>
                      <a:prstDash val="solid"/>
                      <a:round/>
                      <a:headEnd type="none" w="med" len="med"/>
                      <a:tailEnd type="none" w="med" len="med"/>
                    </a:lnL>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dirty="0" smtClean="0">
                          <a:solidFill>
                            <a:schemeClr val="bg1"/>
                          </a:solidFill>
                        </a:rPr>
                        <a:t>Pakistan</a:t>
                      </a:r>
                      <a:endParaRPr lang="en-US"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13.8</a:t>
                      </a:r>
                      <a:endParaRPr lang="en-US" sz="1800"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r>
              <a:tr h="370840">
                <a:tc>
                  <a:txBody>
                    <a:bodyPr/>
                    <a:lstStyle/>
                    <a:p>
                      <a:pPr algn="r"/>
                      <a:r>
                        <a:rPr lang="en-US" sz="1800" dirty="0" smtClean="0">
                          <a:solidFill>
                            <a:schemeClr val="bg1"/>
                          </a:solidFill>
                        </a:rPr>
                        <a:t>5</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Brazil</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  7.6</a:t>
                      </a:r>
                      <a:endParaRPr lang="en-US" sz="1800" dirty="0">
                        <a:solidFill>
                          <a:schemeClr val="bg1"/>
                        </a:solidFill>
                      </a:endParaRPr>
                    </a:p>
                  </a:txBody>
                  <a:tcPr anchor="ctr">
                    <a:lnR w="12700" cap="flat" cmpd="sng" algn="ctr">
                      <a:solidFill>
                        <a:srgbClr val="FFC0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r"/>
                      <a:r>
                        <a:rPr lang="en-US" sz="1800" dirty="0" smtClean="0">
                          <a:solidFill>
                            <a:schemeClr val="bg1"/>
                          </a:solidFill>
                        </a:rPr>
                        <a:t>5</a:t>
                      </a:r>
                      <a:endParaRPr lang="en-US" sz="1800" dirty="0">
                        <a:solidFill>
                          <a:schemeClr val="bg1"/>
                        </a:solidFill>
                      </a:endParaRPr>
                    </a:p>
                  </a:txBody>
                  <a:tcPr>
                    <a:lnL w="12700" cap="flat" cmpd="sng" algn="ctr">
                      <a:solidFill>
                        <a:srgbClr val="FFC000"/>
                      </a:solidFill>
                      <a:prstDash val="solid"/>
                      <a:round/>
                      <a:headEnd type="none" w="med" len="med"/>
                      <a:tailEnd type="none" w="med" len="med"/>
                    </a:lnL>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Brazil</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12.7</a:t>
                      </a:r>
                      <a:endParaRPr lang="en-US" sz="1800"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r>
              <a:tr h="370840">
                <a:tc>
                  <a:txBody>
                    <a:bodyPr/>
                    <a:lstStyle/>
                    <a:p>
                      <a:pPr algn="r"/>
                      <a:r>
                        <a:rPr lang="en-US" sz="1800" dirty="0" smtClean="0">
                          <a:solidFill>
                            <a:schemeClr val="bg1"/>
                          </a:solidFill>
                        </a:rPr>
                        <a:t>6</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Germany</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  7.5</a:t>
                      </a:r>
                      <a:endParaRPr lang="en-US" sz="1800" dirty="0">
                        <a:solidFill>
                          <a:schemeClr val="bg1"/>
                        </a:solidFill>
                      </a:endParaRPr>
                    </a:p>
                  </a:txBody>
                  <a:tcPr anchor="ctr">
                    <a:lnR w="12700" cap="flat" cmpd="sng" algn="ctr">
                      <a:solidFill>
                        <a:srgbClr val="FFC0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r"/>
                      <a:r>
                        <a:rPr lang="en-US" sz="1800" dirty="0" smtClean="0">
                          <a:solidFill>
                            <a:schemeClr val="bg1"/>
                          </a:solidFill>
                        </a:rPr>
                        <a:t>6</a:t>
                      </a:r>
                      <a:endParaRPr lang="en-US" sz="1800" dirty="0">
                        <a:solidFill>
                          <a:schemeClr val="bg1"/>
                        </a:solidFill>
                      </a:endParaRPr>
                    </a:p>
                  </a:txBody>
                  <a:tcPr>
                    <a:lnL w="12700" cap="flat" cmpd="sng" algn="ctr">
                      <a:solidFill>
                        <a:srgbClr val="FFC000"/>
                      </a:solidFill>
                      <a:prstDash val="solid"/>
                      <a:round/>
                      <a:headEnd type="none" w="med" len="med"/>
                      <a:tailEnd type="none" w="med" len="med"/>
                    </a:lnL>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Indonesia</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12.0</a:t>
                      </a:r>
                      <a:endParaRPr lang="en-US" sz="1800"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r>
              <a:tr h="370840">
                <a:tc>
                  <a:txBody>
                    <a:bodyPr/>
                    <a:lstStyle/>
                    <a:p>
                      <a:pPr algn="r"/>
                      <a:r>
                        <a:rPr lang="en-US" sz="1800" dirty="0" smtClean="0">
                          <a:solidFill>
                            <a:schemeClr val="bg1"/>
                          </a:solidFill>
                        </a:rPr>
                        <a:t>7</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Pakistan</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  7.1</a:t>
                      </a:r>
                      <a:endParaRPr lang="en-US" sz="1800" dirty="0">
                        <a:solidFill>
                          <a:schemeClr val="bg1"/>
                        </a:solidFill>
                      </a:endParaRPr>
                    </a:p>
                  </a:txBody>
                  <a:tcPr anchor="ctr">
                    <a:lnR w="12700" cap="flat" cmpd="sng" algn="ctr">
                      <a:solidFill>
                        <a:srgbClr val="FFC0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r"/>
                      <a:r>
                        <a:rPr lang="en-US" sz="1800" dirty="0" smtClean="0">
                          <a:solidFill>
                            <a:schemeClr val="bg1"/>
                          </a:solidFill>
                        </a:rPr>
                        <a:t>7</a:t>
                      </a:r>
                      <a:endParaRPr lang="en-US" sz="1800" dirty="0">
                        <a:solidFill>
                          <a:schemeClr val="bg1"/>
                        </a:solidFill>
                      </a:endParaRPr>
                    </a:p>
                  </a:txBody>
                  <a:tcPr>
                    <a:lnL w="12700" cap="flat" cmpd="sng" algn="ctr">
                      <a:solidFill>
                        <a:srgbClr val="FFC000"/>
                      </a:solidFill>
                      <a:prstDash val="solid"/>
                      <a:round/>
                      <a:headEnd type="none" w="med" len="med"/>
                      <a:tailEnd type="none" w="med" len="med"/>
                    </a:lnL>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Mexico</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11.9</a:t>
                      </a:r>
                      <a:endParaRPr lang="en-US" sz="1800"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r>
              <a:tr h="370840">
                <a:tc>
                  <a:txBody>
                    <a:bodyPr/>
                    <a:lstStyle/>
                    <a:p>
                      <a:pPr algn="r"/>
                      <a:r>
                        <a:rPr lang="en-US" sz="1800" dirty="0" smtClean="0">
                          <a:solidFill>
                            <a:schemeClr val="bg1"/>
                          </a:solidFill>
                        </a:rPr>
                        <a:t>8</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Japan</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  7.1</a:t>
                      </a:r>
                      <a:endParaRPr lang="en-US" sz="1800" dirty="0">
                        <a:solidFill>
                          <a:schemeClr val="bg1"/>
                        </a:solidFill>
                      </a:endParaRPr>
                    </a:p>
                  </a:txBody>
                  <a:tcPr anchor="ctr">
                    <a:lnR w="12700" cap="flat" cmpd="sng" algn="ctr">
                      <a:solidFill>
                        <a:srgbClr val="FFC0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r"/>
                      <a:r>
                        <a:rPr lang="en-US" sz="1800" dirty="0" smtClean="0">
                          <a:solidFill>
                            <a:schemeClr val="bg1"/>
                          </a:solidFill>
                        </a:rPr>
                        <a:t>8</a:t>
                      </a:r>
                      <a:endParaRPr lang="en-US" sz="1800" dirty="0">
                        <a:solidFill>
                          <a:schemeClr val="bg1"/>
                        </a:solidFill>
                      </a:endParaRPr>
                    </a:p>
                  </a:txBody>
                  <a:tcPr>
                    <a:lnL w="12700" cap="flat" cmpd="sng" algn="ctr">
                      <a:solidFill>
                        <a:srgbClr val="FFC000"/>
                      </a:solidFill>
                      <a:prstDash val="solid"/>
                      <a:round/>
                      <a:headEnd type="none" w="med" len="med"/>
                      <a:tailEnd type="none" w="med" len="med"/>
                    </a:lnL>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Bangladesh</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10.4</a:t>
                      </a:r>
                      <a:endParaRPr lang="en-US" sz="1800"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r>
              <a:tr h="370840">
                <a:tc>
                  <a:txBody>
                    <a:bodyPr/>
                    <a:lstStyle/>
                    <a:p>
                      <a:pPr algn="r"/>
                      <a:r>
                        <a:rPr lang="en-US" sz="1800" dirty="0" smtClean="0">
                          <a:solidFill>
                            <a:schemeClr val="bg1"/>
                          </a:solidFill>
                        </a:rPr>
                        <a:t>9</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Indonesia</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  7.0</a:t>
                      </a:r>
                      <a:endParaRPr lang="en-US" sz="1800" dirty="0">
                        <a:solidFill>
                          <a:schemeClr val="bg1"/>
                        </a:solidFill>
                      </a:endParaRPr>
                    </a:p>
                  </a:txBody>
                  <a:tcPr anchor="ctr">
                    <a:lnR w="12700" cap="flat" cmpd="sng" algn="ctr">
                      <a:solidFill>
                        <a:srgbClr val="FFC0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r"/>
                      <a:r>
                        <a:rPr lang="en-US" sz="1800" dirty="0" smtClean="0">
                          <a:solidFill>
                            <a:schemeClr val="bg1"/>
                          </a:solidFill>
                        </a:rPr>
                        <a:t>9</a:t>
                      </a:r>
                      <a:endParaRPr lang="en-US" sz="1800" dirty="0">
                        <a:solidFill>
                          <a:schemeClr val="bg1"/>
                        </a:solidFill>
                      </a:endParaRPr>
                    </a:p>
                  </a:txBody>
                  <a:tcPr>
                    <a:lnL w="12700" cap="flat" cmpd="sng" algn="ctr">
                      <a:solidFill>
                        <a:srgbClr val="FFC000"/>
                      </a:solidFill>
                      <a:prstDash val="solid"/>
                      <a:round/>
                      <a:headEnd type="none" w="med" len="med"/>
                      <a:tailEnd type="none" w="med" len="med"/>
                    </a:lnL>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Russian Federation</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10.3</a:t>
                      </a:r>
                      <a:endParaRPr lang="en-US" sz="1800"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r>
              <a:tr h="370840">
                <a:tc>
                  <a:txBody>
                    <a:bodyPr/>
                    <a:lstStyle/>
                    <a:p>
                      <a:pPr algn="r"/>
                      <a:r>
                        <a:rPr lang="en-US" sz="1800" dirty="0" smtClean="0">
                          <a:solidFill>
                            <a:schemeClr val="bg1"/>
                          </a:solidFill>
                        </a:rPr>
                        <a:t>10</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Mexico</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  6.8</a:t>
                      </a:r>
                      <a:endParaRPr lang="en-US" sz="1800" dirty="0">
                        <a:solidFill>
                          <a:schemeClr val="bg1"/>
                        </a:solidFill>
                      </a:endParaRPr>
                    </a:p>
                  </a:txBody>
                  <a:tcPr anchor="ctr">
                    <a:lnR w="12700" cap="flat" cmpd="sng" algn="ctr">
                      <a:solidFill>
                        <a:srgbClr val="FFC0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r"/>
                      <a:r>
                        <a:rPr lang="en-US" sz="1800" dirty="0" smtClean="0">
                          <a:solidFill>
                            <a:schemeClr val="bg1"/>
                          </a:solidFill>
                        </a:rPr>
                        <a:t>10</a:t>
                      </a:r>
                      <a:endParaRPr lang="en-US" sz="1800" dirty="0">
                        <a:solidFill>
                          <a:schemeClr val="bg1"/>
                        </a:solidFill>
                      </a:endParaRPr>
                    </a:p>
                  </a:txBody>
                  <a:tcPr>
                    <a:lnL w="12700" cap="flat" cmpd="sng" algn="ctr">
                      <a:solidFill>
                        <a:srgbClr val="FFC000"/>
                      </a:solidFill>
                      <a:prstDash val="solid"/>
                      <a:round/>
                      <a:headEnd type="none" w="med" len="med"/>
                      <a:tailEnd type="none" w="med" len="med"/>
                    </a:lnL>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r>
                        <a:rPr lang="en-US" sz="1800" dirty="0" smtClean="0">
                          <a:solidFill>
                            <a:schemeClr val="bg1"/>
                          </a:solidFill>
                        </a:rPr>
                        <a:t>Egypt</a:t>
                      </a:r>
                      <a:endParaRPr lang="en-US" sz="1800" dirty="0">
                        <a:solidFill>
                          <a:schemeClr val="bg1"/>
                        </a:solidFill>
                      </a:endParaRPr>
                    </a:p>
                  </a:txBody>
                  <a:tcP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  8.6</a:t>
                      </a:r>
                      <a:endParaRPr lang="en-US" sz="1800"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1"/>
          </p:nvPr>
        </p:nvSpPr>
        <p:spPr/>
        <p:txBody>
          <a:bodyPr/>
          <a:lstStyle/>
          <a:p>
            <a:pPr>
              <a:defRPr/>
            </a:pPr>
            <a:fld id="{440ED0D5-0573-4BCE-A122-0BD3B2469732}" type="slidenum">
              <a:rPr lang="en-US" smtClean="0"/>
              <a:pPr>
                <a:defRPr/>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214282" y="488950"/>
            <a:ext cx="8715435" cy="5816977"/>
          </a:xfrm>
          <a:prstGeom prst="rect">
            <a:avLst/>
          </a:prstGeom>
          <a:noFill/>
          <a:ln w="9525">
            <a:noFill/>
            <a:miter lim="800000"/>
            <a:headEnd/>
            <a:tailEnd/>
          </a:ln>
        </p:spPr>
        <p:txBody>
          <a:bodyPr wrap="square">
            <a:spAutoFit/>
          </a:bodyPr>
          <a:lstStyle/>
          <a:p>
            <a:r>
              <a:rPr lang="en-GB" sz="2800" b="1" dirty="0">
                <a:solidFill>
                  <a:schemeClr val="folHlink"/>
                </a:solidFill>
                <a:latin typeface="Times New Roman" pitchFamily="18" charset="0"/>
                <a:cs typeface="Times New Roman" pitchFamily="18" charset="0"/>
              </a:rPr>
              <a:t>The rising prevalence of Diabetes world wide</a:t>
            </a:r>
          </a:p>
          <a:p>
            <a:endParaRPr lang="en-GB" sz="3200" b="1" dirty="0">
              <a:cs typeface="Times New Roman" pitchFamily="18" charset="0"/>
            </a:endParaRPr>
          </a:p>
          <a:p>
            <a:endParaRPr lang="en-GB" sz="3200" b="1" dirty="0">
              <a:cs typeface="Times New Roman" pitchFamily="18" charset="0"/>
            </a:endParaRPr>
          </a:p>
          <a:p>
            <a:endParaRPr lang="en-GB" sz="3200" b="1" dirty="0">
              <a:cs typeface="Times New Roman" pitchFamily="18" charset="0"/>
            </a:endParaRPr>
          </a:p>
          <a:p>
            <a:endParaRPr lang="en-GB" sz="3200" b="1" dirty="0">
              <a:cs typeface="Times New Roman" pitchFamily="18" charset="0"/>
            </a:endParaRPr>
          </a:p>
          <a:p>
            <a:r>
              <a:rPr lang="en-GB" sz="3200" b="1" dirty="0">
                <a:cs typeface="Times New Roman" pitchFamily="18" charset="0"/>
              </a:rPr>
              <a:t> </a:t>
            </a:r>
          </a:p>
          <a:p>
            <a:endParaRPr lang="en-GB" sz="2000" b="1" i="1" dirty="0">
              <a:cs typeface="Times New Roman" pitchFamily="18" charset="0"/>
            </a:endParaRPr>
          </a:p>
          <a:p>
            <a:endParaRPr lang="en-GB" sz="2000" b="1" dirty="0">
              <a:cs typeface="Times New Roman" pitchFamily="18" charset="0"/>
            </a:endParaRPr>
          </a:p>
          <a:p>
            <a:r>
              <a:rPr lang="en-GB" sz="2000" b="1" dirty="0">
                <a:cs typeface="Times New Roman" pitchFamily="18" charset="0"/>
              </a:rPr>
              <a:t> </a:t>
            </a:r>
          </a:p>
          <a:p>
            <a:endParaRPr lang="en-GB" sz="2000" b="1" dirty="0">
              <a:cs typeface="Times New Roman" pitchFamily="18" charset="0"/>
            </a:endParaRPr>
          </a:p>
          <a:p>
            <a:endParaRPr lang="en-GB" sz="2000" b="1" dirty="0">
              <a:cs typeface="Times New Roman" pitchFamily="18" charset="0"/>
            </a:endParaRPr>
          </a:p>
          <a:p>
            <a:endParaRPr lang="en-GB" sz="2000" b="1" dirty="0">
              <a:cs typeface="Times New Roman" pitchFamily="18" charset="0"/>
            </a:endParaRPr>
          </a:p>
          <a:p>
            <a:r>
              <a:rPr lang="en-GB" sz="3200" b="1" dirty="0">
                <a:solidFill>
                  <a:srgbClr val="FF9900"/>
                </a:solidFill>
                <a:cs typeface="Times New Roman" pitchFamily="18" charset="0"/>
              </a:rPr>
              <a:t>4 million deaths per year related to DM. </a:t>
            </a:r>
          </a:p>
          <a:p>
            <a:r>
              <a:rPr lang="en-GB" sz="3200" b="1" dirty="0">
                <a:solidFill>
                  <a:srgbClr val="FF9900"/>
                </a:solidFill>
                <a:cs typeface="Times New Roman" pitchFamily="18" charset="0"/>
              </a:rPr>
              <a:t>(9% of the global total.)</a:t>
            </a:r>
            <a:endParaRPr lang="en-US" sz="3200" b="1" dirty="0"/>
          </a:p>
        </p:txBody>
      </p:sp>
      <p:graphicFrame>
        <p:nvGraphicFramePr>
          <p:cNvPr id="4098" name="Object 0"/>
          <p:cNvGraphicFramePr>
            <a:graphicFrameLocks noChangeAspect="1"/>
          </p:cNvGraphicFramePr>
          <p:nvPr/>
        </p:nvGraphicFramePr>
        <p:xfrm>
          <a:off x="765175" y="1214438"/>
          <a:ext cx="7172325" cy="4033837"/>
        </p:xfrm>
        <a:graphic>
          <a:graphicData uri="http://schemas.openxmlformats.org/presentationml/2006/ole">
            <p:oleObj spid="_x0000_s7170" name="Chart" r:id="rId3" imgW="7781841" imgH="4381500" progId="MSGraph.Chart.8">
              <p:embed followColorScheme="full"/>
            </p:oleObj>
          </a:graphicData>
        </a:graphic>
      </p:graphicFrame>
      <p:sp>
        <p:nvSpPr>
          <p:cNvPr id="4" name="Slide Number Placeholder 3"/>
          <p:cNvSpPr>
            <a:spLocks noGrp="1"/>
          </p:cNvSpPr>
          <p:nvPr>
            <p:ph type="sldNum" sz="quarter" idx="12"/>
          </p:nvPr>
        </p:nvSpPr>
        <p:spPr/>
        <p:txBody>
          <a:bodyPr/>
          <a:lstStyle/>
          <a:p>
            <a:fld id="{6607D56D-3EEE-4C05-B485-A078B54F8524}" type="slidenum">
              <a:rPr lang="en-IN" smtClean="0"/>
              <a:pPr/>
              <a:t>16</a:t>
            </a:fld>
            <a:endParaRPr lang="en-IN"/>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1026"/>
          <p:cNvSpPr>
            <a:spLocks noChangeArrowheads="1"/>
          </p:cNvSpPr>
          <p:nvPr/>
        </p:nvSpPr>
        <p:spPr bwMode="auto">
          <a:xfrm>
            <a:off x="381000" y="457200"/>
            <a:ext cx="8458200" cy="1143000"/>
          </a:xfrm>
          <a:prstGeom prst="rect">
            <a:avLst/>
          </a:prstGeom>
          <a:noFill/>
          <a:ln w="9525">
            <a:noFill/>
            <a:miter lim="800000"/>
            <a:headEnd/>
            <a:tailEnd/>
          </a:ln>
          <a:effectLst/>
        </p:spPr>
        <p:txBody>
          <a:bodyPr anchor="ctr"/>
          <a:lstStyle/>
          <a:p>
            <a:pPr algn="ctr">
              <a:defRPr/>
            </a:pPr>
            <a:r>
              <a:rPr lang="en-US" sz="4000" b="1">
                <a:solidFill>
                  <a:schemeClr val="folHlink"/>
                </a:solidFill>
                <a:effectLst>
                  <a:outerShdw blurRad="38100" dist="38100" dir="2700000" algn="tl">
                    <a:srgbClr val="000000"/>
                  </a:outerShdw>
                </a:effectLst>
                <a:latin typeface="Arial" charset="0"/>
              </a:rPr>
              <a:t>The Rising Prevalence of Diabetes In Developing Countries</a:t>
            </a:r>
          </a:p>
        </p:txBody>
      </p:sp>
      <p:graphicFrame>
        <p:nvGraphicFramePr>
          <p:cNvPr id="3074" name="Object 1027"/>
          <p:cNvGraphicFramePr>
            <a:graphicFrameLocks noChangeAspect="1"/>
          </p:cNvGraphicFramePr>
          <p:nvPr/>
        </p:nvGraphicFramePr>
        <p:xfrm>
          <a:off x="0" y="1981200"/>
          <a:ext cx="9144000" cy="4713288"/>
        </p:xfrm>
        <a:graphic>
          <a:graphicData uri="http://schemas.openxmlformats.org/presentationml/2006/ole">
            <p:oleObj spid="_x0000_s6146" name="Chart" r:id="rId3" imgW="7772400" imgH="4114800" progId="MSGraph.Chart.8">
              <p:embed followColorScheme="full"/>
            </p:oleObj>
          </a:graphicData>
        </a:graphic>
      </p:graphicFrame>
      <p:sp>
        <p:nvSpPr>
          <p:cNvPr id="4" name="Slide Number Placeholder 3"/>
          <p:cNvSpPr>
            <a:spLocks noGrp="1"/>
          </p:cNvSpPr>
          <p:nvPr>
            <p:ph type="sldNum" sz="quarter" idx="12"/>
          </p:nvPr>
        </p:nvSpPr>
        <p:spPr/>
        <p:txBody>
          <a:bodyPr/>
          <a:lstStyle/>
          <a:p>
            <a:fld id="{6607D56D-3EEE-4C05-B485-A078B54F8524}" type="slidenum">
              <a:rPr lang="en-IN" smtClean="0"/>
              <a:pPr/>
              <a:t>17</a:t>
            </a:fld>
            <a:endParaRPr lang="en-IN"/>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39718"/>
          </a:xfrm>
        </p:spPr>
        <p:txBody>
          <a:bodyPr>
            <a:normAutofit fontScale="90000"/>
          </a:bodyPr>
          <a:lstStyle/>
          <a:p>
            <a:r>
              <a:rPr lang="en-US" sz="2800" b="1" dirty="0" smtClean="0">
                <a:latin typeface="Times New Roman" pitchFamily="18" charset="0"/>
                <a:cs typeface="Times New Roman" pitchFamily="18" charset="0"/>
              </a:rPr>
              <a:t>Prevalence T2DM in India (ICMR)</a:t>
            </a:r>
            <a:endParaRPr lang="en-IN" sz="2800"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endParaRPr lang="en-IN"/>
          </a:p>
        </p:txBody>
      </p:sp>
      <p:pic>
        <p:nvPicPr>
          <p:cNvPr id="178178" name="Picture 2"/>
          <p:cNvPicPr>
            <a:picLocks noChangeAspect="1" noChangeArrowheads="1"/>
          </p:cNvPicPr>
          <p:nvPr/>
        </p:nvPicPr>
        <p:blipFill>
          <a:blip r:embed="rId2"/>
          <a:srcRect/>
          <a:stretch>
            <a:fillRect/>
          </a:stretch>
        </p:blipFill>
        <p:spPr bwMode="auto">
          <a:xfrm>
            <a:off x="285720" y="785794"/>
            <a:ext cx="8501122" cy="5643602"/>
          </a:xfrm>
          <a:prstGeom prst="rect">
            <a:avLst/>
          </a:prstGeom>
          <a:noFill/>
          <a:ln w="9525">
            <a:noFill/>
            <a:miter lim="800000"/>
            <a:headEnd/>
            <a:tailEnd/>
          </a:ln>
          <a:effectLst/>
        </p:spPr>
      </p:pic>
      <p:sp>
        <p:nvSpPr>
          <p:cNvPr id="5" name="Slide Number Placeholder 4"/>
          <p:cNvSpPr>
            <a:spLocks noGrp="1"/>
          </p:cNvSpPr>
          <p:nvPr>
            <p:ph type="sldNum" sz="quarter" idx="15"/>
          </p:nvPr>
        </p:nvSpPr>
        <p:spPr/>
        <p:txBody>
          <a:bodyPr/>
          <a:lstStyle/>
          <a:p>
            <a:fld id="{6607D56D-3EEE-4C05-B485-A078B54F8524}" type="slidenum">
              <a:rPr lang="en-IN" smtClean="0"/>
              <a:pPr/>
              <a:t>18</a:t>
            </a:fld>
            <a:endParaRPr lang="en-IN"/>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43890" cy="868346"/>
          </a:xfrm>
        </p:spPr>
        <p:txBody>
          <a:bodyPr>
            <a:normAutofit/>
          </a:bodyPr>
          <a:lstStyle/>
          <a:p>
            <a:r>
              <a:rPr lang="en-US" sz="2400" b="1" dirty="0" smtClean="0">
                <a:latin typeface="Times New Roman" pitchFamily="18" charset="0"/>
                <a:cs typeface="Times New Roman" pitchFamily="18" charset="0"/>
              </a:rPr>
              <a:t>Prevalence of T2DM in different habitats(ICMR)</a:t>
            </a:r>
            <a:endParaRPr lang="en-IN" sz="2400"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357298"/>
            <a:ext cx="7467600" cy="5116654"/>
          </a:xfrm>
        </p:spPr>
        <p:txBody>
          <a:bodyPr/>
          <a:lstStyle/>
          <a:p>
            <a:pPr>
              <a:buNone/>
            </a:pPr>
            <a:endParaRPr lang="en-IN" dirty="0"/>
          </a:p>
        </p:txBody>
      </p:sp>
      <p:pic>
        <p:nvPicPr>
          <p:cNvPr id="351234" name="Picture 2"/>
          <p:cNvPicPr>
            <a:picLocks noChangeAspect="1" noChangeArrowheads="1"/>
          </p:cNvPicPr>
          <p:nvPr/>
        </p:nvPicPr>
        <p:blipFill>
          <a:blip r:embed="rId2"/>
          <a:srcRect/>
          <a:stretch>
            <a:fillRect/>
          </a:stretch>
        </p:blipFill>
        <p:spPr bwMode="auto">
          <a:xfrm>
            <a:off x="1500166" y="1285860"/>
            <a:ext cx="6643734" cy="5110565"/>
          </a:xfrm>
          <a:prstGeom prst="rect">
            <a:avLst/>
          </a:prstGeom>
          <a:noFill/>
          <a:ln w="9525">
            <a:noFill/>
            <a:miter lim="800000"/>
            <a:headEnd/>
            <a:tailEnd/>
          </a:ln>
          <a:effectLst/>
        </p:spPr>
      </p:pic>
      <p:sp>
        <p:nvSpPr>
          <p:cNvPr id="5" name="Slide Number Placeholder 4"/>
          <p:cNvSpPr>
            <a:spLocks noGrp="1"/>
          </p:cNvSpPr>
          <p:nvPr>
            <p:ph type="sldNum" sz="quarter" idx="15"/>
          </p:nvPr>
        </p:nvSpPr>
        <p:spPr/>
        <p:txBody>
          <a:bodyPr/>
          <a:lstStyle/>
          <a:p>
            <a:fld id="{6607D56D-3EEE-4C05-B485-A078B54F8524}" type="slidenum">
              <a:rPr lang="en-IN" smtClean="0"/>
              <a:pPr/>
              <a:t>19</a:t>
            </a:fld>
            <a:endParaRPr lang="en-IN"/>
          </a:p>
        </p:txBody>
      </p:sp>
      <p:sp>
        <p:nvSpPr>
          <p:cNvPr id="6" name="TextBox 5"/>
          <p:cNvSpPr txBox="1"/>
          <p:nvPr/>
        </p:nvSpPr>
        <p:spPr>
          <a:xfrm>
            <a:off x="714348" y="2857496"/>
            <a:ext cx="553998" cy="2200461"/>
          </a:xfrm>
          <a:prstGeom prst="rect">
            <a:avLst/>
          </a:prstGeom>
          <a:noFill/>
        </p:spPr>
        <p:txBody>
          <a:bodyPr vert="vert270" wrap="square" rtlCol="0">
            <a:spAutoFit/>
          </a:bodyPr>
          <a:lstStyle/>
          <a:p>
            <a:r>
              <a:rPr lang="en-US" sz="2400" b="1" dirty="0" smtClean="0"/>
              <a:t>Prevalence</a:t>
            </a:r>
            <a:endParaRPr lang="en-IN" sz="2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pic>
        <p:nvPicPr>
          <p:cNvPr id="322562" name="Picture 2" descr="C:\Users\Dr. Pramod\inde04.gif"/>
          <p:cNvPicPr>
            <a:picLocks noChangeAspect="1" noChangeArrowheads="1"/>
          </p:cNvPicPr>
          <p:nvPr/>
        </p:nvPicPr>
        <p:blipFill>
          <a:blip r:embed="rId3"/>
          <a:srcRect/>
          <a:stretch>
            <a:fillRect/>
          </a:stretch>
        </p:blipFill>
        <p:spPr bwMode="auto">
          <a:xfrm>
            <a:off x="0" y="214290"/>
            <a:ext cx="5715040" cy="6215081"/>
          </a:xfrm>
          <a:prstGeom prst="rect">
            <a:avLst/>
          </a:prstGeom>
          <a:noFill/>
        </p:spPr>
      </p:pic>
      <p:sp>
        <p:nvSpPr>
          <p:cNvPr id="4" name="Rectangle 3"/>
          <p:cNvSpPr/>
          <p:nvPr/>
        </p:nvSpPr>
        <p:spPr>
          <a:xfrm>
            <a:off x="0" y="2857496"/>
            <a:ext cx="5857916" cy="461665"/>
          </a:xfrm>
          <a:prstGeom prst="rect">
            <a:avLst/>
          </a:prstGeom>
          <a:solidFill>
            <a:schemeClr val="accent1">
              <a:lumMod val="40000"/>
              <a:lumOff val="60000"/>
            </a:schemeClr>
          </a:solidFill>
        </p:spPr>
        <p:txBody>
          <a:bodyPr wrap="square">
            <a:spAutoFit/>
          </a:bodyPr>
          <a:lstStyle/>
          <a:p>
            <a:r>
              <a:rPr lang="en-IN" sz="2400" b="1" dirty="0" smtClean="0">
                <a:solidFill>
                  <a:srgbClr val="FF0000"/>
                </a:solidFill>
              </a:rPr>
              <a:t>The diabetes capital of the world</a:t>
            </a:r>
            <a:endParaRPr lang="en-IN" sz="2400" b="1" dirty="0">
              <a:solidFill>
                <a:srgbClr val="FF0000"/>
              </a:solidFill>
            </a:endParaRPr>
          </a:p>
        </p:txBody>
      </p:sp>
      <p:sp>
        <p:nvSpPr>
          <p:cNvPr id="5" name="Slide Number Placeholder 4"/>
          <p:cNvSpPr>
            <a:spLocks noGrp="1"/>
          </p:cNvSpPr>
          <p:nvPr>
            <p:ph type="sldNum" sz="quarter" idx="11"/>
          </p:nvPr>
        </p:nvSpPr>
        <p:spPr/>
        <p:txBody>
          <a:bodyPr/>
          <a:lstStyle/>
          <a:p>
            <a:fld id="{6607D56D-3EEE-4C05-B485-A078B54F8524}" type="slidenum">
              <a:rPr lang="en-IN" smtClean="0"/>
              <a:pPr/>
              <a:t>2</a:t>
            </a:fld>
            <a:endParaRPr lang="en-IN"/>
          </a:p>
        </p:txBody>
      </p:sp>
      <p:pic>
        <p:nvPicPr>
          <p:cNvPr id="184321" name="Picture 1" descr="C:\Users\Dr. Pramod\Desktop\diabetes-mellitus.jpg"/>
          <p:cNvPicPr>
            <a:picLocks noChangeAspect="1" noChangeArrowheads="1"/>
          </p:cNvPicPr>
          <p:nvPr/>
        </p:nvPicPr>
        <p:blipFill>
          <a:blip r:embed="rId4"/>
          <a:srcRect/>
          <a:stretch>
            <a:fillRect/>
          </a:stretch>
        </p:blipFill>
        <p:spPr bwMode="auto">
          <a:xfrm>
            <a:off x="5786446" y="214290"/>
            <a:ext cx="2928938" cy="5929354"/>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Prevalence of T2DM in different age-group(ICMR)</a:t>
            </a:r>
            <a:endParaRPr lang="en-IN" sz="3200"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endParaRPr lang="en-IN"/>
          </a:p>
        </p:txBody>
      </p:sp>
      <p:pic>
        <p:nvPicPr>
          <p:cNvPr id="179202" name="Picture 2"/>
          <p:cNvPicPr>
            <a:picLocks noChangeAspect="1" noChangeArrowheads="1"/>
          </p:cNvPicPr>
          <p:nvPr/>
        </p:nvPicPr>
        <p:blipFill>
          <a:blip r:embed="rId2"/>
          <a:srcRect/>
          <a:stretch>
            <a:fillRect/>
          </a:stretch>
        </p:blipFill>
        <p:spPr bwMode="auto">
          <a:xfrm>
            <a:off x="1571625" y="1714500"/>
            <a:ext cx="6000750" cy="3429000"/>
          </a:xfrm>
          <a:prstGeom prst="rect">
            <a:avLst/>
          </a:prstGeom>
          <a:noFill/>
          <a:ln w="9525">
            <a:noFill/>
            <a:miter lim="800000"/>
            <a:headEnd/>
            <a:tailEnd/>
          </a:ln>
          <a:effectLst/>
        </p:spPr>
      </p:pic>
      <p:sp>
        <p:nvSpPr>
          <p:cNvPr id="5" name="Slide Number Placeholder 4"/>
          <p:cNvSpPr>
            <a:spLocks noGrp="1"/>
          </p:cNvSpPr>
          <p:nvPr>
            <p:ph type="sldNum" sz="quarter" idx="15"/>
          </p:nvPr>
        </p:nvSpPr>
        <p:spPr/>
        <p:txBody>
          <a:bodyPr/>
          <a:lstStyle/>
          <a:p>
            <a:fld id="{6607D56D-3EEE-4C05-B485-A078B54F8524}" type="slidenum">
              <a:rPr lang="en-IN" smtClean="0"/>
              <a:pPr/>
              <a:t>20</a:t>
            </a:fld>
            <a:endParaRPr lang="en-IN"/>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latin typeface="Times New Roman" pitchFamily="18" charset="0"/>
                <a:cs typeface="Times New Roman" pitchFamily="18" charset="0"/>
              </a:rPr>
              <a:t>Difference of diabetic rate among non-diabetic and diabetic(ICMR)</a:t>
            </a:r>
            <a:endParaRPr lang="en-IN" sz="3200"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endParaRPr lang="en-IN"/>
          </a:p>
        </p:txBody>
      </p:sp>
      <p:pic>
        <p:nvPicPr>
          <p:cNvPr id="180226" name="Picture 2"/>
          <p:cNvPicPr>
            <a:picLocks noChangeAspect="1" noChangeArrowheads="1"/>
          </p:cNvPicPr>
          <p:nvPr/>
        </p:nvPicPr>
        <p:blipFill>
          <a:blip r:embed="rId2"/>
          <a:srcRect/>
          <a:stretch>
            <a:fillRect/>
          </a:stretch>
        </p:blipFill>
        <p:spPr bwMode="auto">
          <a:xfrm>
            <a:off x="428596" y="1552574"/>
            <a:ext cx="8072494" cy="4519631"/>
          </a:xfrm>
          <a:prstGeom prst="rect">
            <a:avLst/>
          </a:prstGeom>
          <a:noFill/>
          <a:ln w="9525">
            <a:noFill/>
            <a:miter lim="800000"/>
            <a:headEnd/>
            <a:tailEnd/>
          </a:ln>
          <a:effectLst/>
        </p:spPr>
      </p:pic>
      <p:sp>
        <p:nvSpPr>
          <p:cNvPr id="5" name="Slide Number Placeholder 4"/>
          <p:cNvSpPr>
            <a:spLocks noGrp="1"/>
          </p:cNvSpPr>
          <p:nvPr>
            <p:ph type="sldNum" sz="quarter" idx="15"/>
          </p:nvPr>
        </p:nvSpPr>
        <p:spPr/>
        <p:txBody>
          <a:bodyPr/>
          <a:lstStyle/>
          <a:p>
            <a:fld id="{6607D56D-3EEE-4C05-B485-A078B54F8524}" type="slidenum">
              <a:rPr lang="en-IN" smtClean="0"/>
              <a:pPr/>
              <a:t>21</a:t>
            </a:fld>
            <a:endParaRPr lang="en-IN"/>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04057" y="1864355"/>
            <a:ext cx="8735887" cy="3774445"/>
          </a:xfrm>
        </p:spPr>
        <p:txBody>
          <a:bodyPr>
            <a:normAutofit/>
          </a:bodyPr>
          <a:lstStyle/>
          <a:p>
            <a:pPr lvl="0">
              <a:buNone/>
            </a:pPr>
            <a:r>
              <a:rPr lang="en-US" dirty="0" smtClean="0"/>
              <a:t> </a:t>
            </a:r>
            <a:endParaRPr lang="en-US" dirty="0" smtClean="0"/>
          </a:p>
          <a:p>
            <a:pPr lvl="0">
              <a:buFont typeface="Wingdings" pitchFamily="2" charset="2"/>
              <a:buChar char="v"/>
            </a:pPr>
            <a:r>
              <a:rPr lang="en-US" dirty="0" smtClean="0"/>
              <a:t> Out of  7,42,736 population (&gt;30 yr old &amp; pregnant mothers) screened</a:t>
            </a:r>
            <a:r>
              <a:rPr lang="en-US" dirty="0" smtClean="0"/>
              <a:t>,</a:t>
            </a:r>
          </a:p>
          <a:p>
            <a:pPr lvl="0">
              <a:buNone/>
            </a:pPr>
            <a:endParaRPr lang="en-US" dirty="0" smtClean="0"/>
          </a:p>
          <a:p>
            <a:pPr lvl="0">
              <a:buFont typeface="Wingdings" pitchFamily="2" charset="2"/>
              <a:buChar char="v"/>
            </a:pPr>
            <a:r>
              <a:rPr lang="en-US" dirty="0" smtClean="0"/>
              <a:t> </a:t>
            </a:r>
            <a:r>
              <a:rPr lang="en-US" dirty="0" smtClean="0"/>
              <a:t>Diabetes is 19,779 (2.66%).</a:t>
            </a:r>
          </a:p>
          <a:p>
            <a:pPr lvl="0">
              <a:buNone/>
            </a:pPr>
            <a:r>
              <a:rPr lang="en-US" sz="2400" dirty="0" smtClean="0"/>
              <a:t>                                                 (</a:t>
            </a:r>
            <a:r>
              <a:rPr lang="en-US" sz="2400" dirty="0"/>
              <a:t>NPCDCS)</a:t>
            </a:r>
            <a:endParaRPr lang="en-US" dirty="0"/>
          </a:p>
          <a:p>
            <a:pPr marL="0" indent="0">
              <a:buNone/>
            </a:pPr>
            <a:endParaRPr lang="en-US" dirty="0"/>
          </a:p>
        </p:txBody>
      </p:sp>
      <p:graphicFrame>
        <p:nvGraphicFramePr>
          <p:cNvPr id="6" name="Diagram 5"/>
          <p:cNvGraphicFramePr/>
          <p:nvPr>
            <p:extLst>
              <p:ext uri="{D42A27DB-BD31-4B8C-83A1-F6EECF244321}">
                <p14:modId xmlns:p14="http://schemas.microsoft.com/office/powerpoint/2010/main" xmlns="" val="2746422400"/>
              </p:ext>
            </p:extLst>
          </p:nvPr>
        </p:nvGraphicFramePr>
        <p:xfrm>
          <a:off x="609600" y="228600"/>
          <a:ext cx="82296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133843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anim calcmode="lin" valueType="num">
                                      <p:cBhvr>
                                        <p:cTn id="10" dur="500" fill="hold"/>
                                        <p:tgtEl>
                                          <p:spTgt spid="6"/>
                                        </p:tgtEl>
                                        <p:attrNameLst>
                                          <p:attrName>ppt_x</p:attrName>
                                        </p:attrNameLst>
                                      </p:cBhvr>
                                      <p:tavLst>
                                        <p:tav tm="0">
                                          <p:val>
                                            <p:fltVal val="0.5"/>
                                          </p:val>
                                        </p:tav>
                                        <p:tav tm="100000">
                                          <p:val>
                                            <p:strVal val="#ppt_x"/>
                                          </p:val>
                                        </p:tav>
                                      </p:tavLst>
                                    </p:anim>
                                    <p:anim calcmode="lin" valueType="num">
                                      <p:cBhvr>
                                        <p:cTn id="11" dur="500" fill="hold"/>
                                        <p:tgtEl>
                                          <p:spTgt spid="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6"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11156"/>
          </a:xfrm>
        </p:spPr>
        <p:txBody>
          <a:bodyPr>
            <a:normAutofit fontScale="90000"/>
          </a:bodyPr>
          <a:lstStyle/>
          <a:p>
            <a:r>
              <a:rPr lang="en-US" sz="2800" b="1" dirty="0" smtClean="0">
                <a:latin typeface="Times New Roman" pitchFamily="18" charset="0"/>
                <a:cs typeface="Times New Roman" pitchFamily="18" charset="0"/>
              </a:rPr>
              <a:t>Estimated Number of diabetes in India</a:t>
            </a:r>
            <a:endParaRPr lang="en-IN" sz="2800"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endParaRPr lang="en-IN"/>
          </a:p>
        </p:txBody>
      </p:sp>
      <p:pic>
        <p:nvPicPr>
          <p:cNvPr id="177154" name="Picture 2"/>
          <p:cNvPicPr>
            <a:picLocks noChangeAspect="1" noChangeArrowheads="1"/>
          </p:cNvPicPr>
          <p:nvPr/>
        </p:nvPicPr>
        <p:blipFill>
          <a:blip r:embed="rId2"/>
          <a:srcRect/>
          <a:stretch>
            <a:fillRect/>
          </a:stretch>
        </p:blipFill>
        <p:spPr bwMode="auto">
          <a:xfrm>
            <a:off x="500034" y="1381124"/>
            <a:ext cx="8143932" cy="5191147"/>
          </a:xfrm>
          <a:prstGeom prst="rect">
            <a:avLst/>
          </a:prstGeom>
          <a:noFill/>
          <a:ln w="9525">
            <a:noFill/>
            <a:miter lim="800000"/>
            <a:headEnd/>
            <a:tailEnd/>
          </a:ln>
          <a:effectLst/>
        </p:spPr>
      </p:pic>
      <p:sp>
        <p:nvSpPr>
          <p:cNvPr id="5" name="Slide Number Placeholder 4"/>
          <p:cNvSpPr>
            <a:spLocks noGrp="1"/>
          </p:cNvSpPr>
          <p:nvPr>
            <p:ph type="sldNum" sz="quarter" idx="15"/>
          </p:nvPr>
        </p:nvSpPr>
        <p:spPr/>
        <p:txBody>
          <a:bodyPr/>
          <a:lstStyle/>
          <a:p>
            <a:fld id="{6607D56D-3EEE-4C05-B485-A078B54F8524}" type="slidenum">
              <a:rPr lang="en-IN" smtClean="0"/>
              <a:pPr/>
              <a:t>23</a:t>
            </a:fld>
            <a:endParaRPr lang="en-IN"/>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0" y="533400"/>
            <a:ext cx="9144000" cy="5262979"/>
          </a:xfrm>
          <a:prstGeom prst="rect">
            <a:avLst/>
          </a:prstGeom>
          <a:noFill/>
          <a:ln w="9525">
            <a:noFill/>
            <a:miter lim="800000"/>
            <a:headEnd/>
            <a:tailEnd/>
          </a:ln>
        </p:spPr>
        <p:txBody>
          <a:bodyPr wrap="square">
            <a:spAutoFit/>
          </a:bodyPr>
          <a:lstStyle/>
          <a:p>
            <a:pPr algn="ctr"/>
            <a:r>
              <a:rPr lang="en-GB" sz="3200" b="1" dirty="0">
                <a:solidFill>
                  <a:schemeClr val="folHlink"/>
                </a:solidFill>
                <a:cs typeface="Times New Roman" pitchFamily="18" charset="0"/>
              </a:rPr>
              <a:t>Factors for Rising of Diabetic Epidemic</a:t>
            </a:r>
            <a:endParaRPr lang="en-GB" sz="2800" b="1" dirty="0">
              <a:solidFill>
                <a:schemeClr val="folHlink"/>
              </a:solidFill>
              <a:cs typeface="Times New Roman" pitchFamily="18" charset="0"/>
            </a:endParaRPr>
          </a:p>
          <a:p>
            <a:pPr algn="ctr" eaLnBrk="0" hangingPunct="0"/>
            <a:r>
              <a:rPr lang="en-GB" sz="3200" b="1" dirty="0">
                <a:cs typeface="Times New Roman" pitchFamily="18" charset="0"/>
              </a:rPr>
              <a:t> </a:t>
            </a:r>
            <a:endParaRPr lang="en-GB" sz="2800" b="1" dirty="0">
              <a:cs typeface="Times New Roman" pitchFamily="18" charset="0"/>
            </a:endParaRPr>
          </a:p>
          <a:p>
            <a:pPr eaLnBrk="0" hangingPunct="0">
              <a:buFont typeface="Wingdings" pitchFamily="2" charset="2"/>
              <a:buChar char="§"/>
            </a:pPr>
            <a:r>
              <a:rPr lang="en-GB" sz="2800" dirty="0" smtClean="0">
                <a:cs typeface="Times New Roman" pitchFamily="18" charset="0"/>
              </a:rPr>
              <a:t>Environmental </a:t>
            </a:r>
            <a:r>
              <a:rPr lang="en-GB" sz="2800" dirty="0">
                <a:cs typeface="Times New Roman" pitchFamily="18" charset="0"/>
              </a:rPr>
              <a:t>factors</a:t>
            </a:r>
            <a:endParaRPr lang="en-GB" dirty="0">
              <a:cs typeface="Times New Roman" pitchFamily="18" charset="0"/>
            </a:endParaRPr>
          </a:p>
          <a:p>
            <a:pPr algn="just" eaLnBrk="0" hangingPunct="0"/>
            <a:r>
              <a:rPr lang="en-GB" sz="2800" dirty="0">
                <a:cs typeface="Times New Roman" pitchFamily="18" charset="0"/>
              </a:rPr>
              <a:t>                        </a:t>
            </a:r>
            <a:r>
              <a:rPr lang="en-GB" sz="2800" dirty="0" smtClean="0">
                <a:cs typeface="Times New Roman" pitchFamily="18" charset="0"/>
              </a:rPr>
              <a:t> </a:t>
            </a:r>
            <a:r>
              <a:rPr lang="en-GB" sz="3200" b="1" i="1" dirty="0">
                <a:cs typeface="Times New Roman" pitchFamily="18" charset="0"/>
              </a:rPr>
              <a:t>Sedentary  life style</a:t>
            </a:r>
          </a:p>
          <a:p>
            <a:pPr algn="just"/>
            <a:r>
              <a:rPr lang="en-GB" sz="3200" b="1" i="1" dirty="0">
                <a:cs typeface="Times New Roman" pitchFamily="18" charset="0"/>
              </a:rPr>
              <a:t>                     </a:t>
            </a:r>
            <a:r>
              <a:rPr lang="en-GB" sz="3200" b="1" i="1" dirty="0" smtClean="0">
                <a:cs typeface="Times New Roman" pitchFamily="18" charset="0"/>
              </a:rPr>
              <a:t> Change </a:t>
            </a:r>
            <a:r>
              <a:rPr lang="en-GB" sz="3200" b="1" i="1" dirty="0">
                <a:cs typeface="Times New Roman" pitchFamily="18" charset="0"/>
              </a:rPr>
              <a:t>in food habits</a:t>
            </a:r>
          </a:p>
          <a:p>
            <a:pPr algn="just" eaLnBrk="0" hangingPunct="0"/>
            <a:r>
              <a:rPr lang="en-GB" sz="3200" b="1" i="1" dirty="0">
                <a:cs typeface="Times New Roman" pitchFamily="18" charset="0"/>
              </a:rPr>
              <a:t>                     </a:t>
            </a:r>
            <a:r>
              <a:rPr lang="en-GB" sz="3200" b="1" i="1" dirty="0" smtClean="0">
                <a:cs typeface="Times New Roman" pitchFamily="18" charset="0"/>
              </a:rPr>
              <a:t> Stress </a:t>
            </a:r>
            <a:r>
              <a:rPr lang="en-GB" sz="3200" b="1" i="1" dirty="0">
                <a:cs typeface="Times New Roman" pitchFamily="18" charset="0"/>
              </a:rPr>
              <a:t>of Urban </a:t>
            </a:r>
            <a:r>
              <a:rPr lang="en-GB" sz="3200" b="1" i="1" dirty="0" smtClean="0">
                <a:cs typeface="Times New Roman" pitchFamily="18" charset="0"/>
              </a:rPr>
              <a:t>living</a:t>
            </a:r>
          </a:p>
          <a:p>
            <a:pPr eaLnBrk="0" hangingPunct="0"/>
            <a:endParaRPr lang="en-GB" sz="2800" i="1" dirty="0">
              <a:cs typeface="Times New Roman" pitchFamily="18" charset="0"/>
            </a:endParaRPr>
          </a:p>
          <a:p>
            <a:pPr eaLnBrk="0" hangingPunct="0">
              <a:buFont typeface="Wingdings" pitchFamily="2" charset="2"/>
              <a:buChar char="§"/>
            </a:pPr>
            <a:r>
              <a:rPr lang="en-GB" sz="2800" dirty="0">
                <a:cs typeface="Times New Roman" pitchFamily="18" charset="0"/>
              </a:rPr>
              <a:t>Increase in </a:t>
            </a:r>
            <a:r>
              <a:rPr lang="en-GB" sz="2800" dirty="0" smtClean="0">
                <a:cs typeface="Times New Roman" pitchFamily="18" charset="0"/>
              </a:rPr>
              <a:t>population</a:t>
            </a:r>
          </a:p>
          <a:p>
            <a:pPr eaLnBrk="0" hangingPunct="0"/>
            <a:endParaRPr lang="en-GB" dirty="0">
              <a:cs typeface="Times New Roman" pitchFamily="18" charset="0"/>
            </a:endParaRPr>
          </a:p>
          <a:p>
            <a:pPr eaLnBrk="0" hangingPunct="0">
              <a:buFont typeface="Wingdings" pitchFamily="2" charset="2"/>
              <a:buChar char="§"/>
            </a:pPr>
            <a:r>
              <a:rPr lang="en-GB" sz="2800" dirty="0">
                <a:cs typeface="Times New Roman" pitchFamily="18" charset="0"/>
              </a:rPr>
              <a:t>Increasing aging population (Longevity</a:t>
            </a:r>
            <a:r>
              <a:rPr lang="en-GB" sz="2800" dirty="0" smtClean="0">
                <a:cs typeface="Times New Roman" pitchFamily="18" charset="0"/>
              </a:rPr>
              <a:t>)</a:t>
            </a:r>
          </a:p>
          <a:p>
            <a:pPr eaLnBrk="0" hangingPunct="0"/>
            <a:endParaRPr lang="en-GB" dirty="0">
              <a:cs typeface="Times New Roman" pitchFamily="18" charset="0"/>
            </a:endParaRPr>
          </a:p>
          <a:p>
            <a:pPr eaLnBrk="0" hangingPunct="0">
              <a:buFont typeface="Wingdings" pitchFamily="2" charset="2"/>
              <a:buChar char="§"/>
            </a:pPr>
            <a:r>
              <a:rPr lang="en-GB" sz="2800" dirty="0">
                <a:cs typeface="Times New Roman" pitchFamily="18" charset="0"/>
              </a:rPr>
              <a:t>High Ethnic susceptibility</a:t>
            </a:r>
            <a:endParaRPr lang="en-GB" sz="8800" dirty="0"/>
          </a:p>
        </p:txBody>
      </p:sp>
      <p:sp>
        <p:nvSpPr>
          <p:cNvPr id="3" name="Slide Number Placeholder 2"/>
          <p:cNvSpPr>
            <a:spLocks noGrp="1"/>
          </p:cNvSpPr>
          <p:nvPr>
            <p:ph type="sldNum" sz="quarter" idx="12"/>
          </p:nvPr>
        </p:nvSpPr>
        <p:spPr/>
        <p:txBody>
          <a:bodyPr/>
          <a:lstStyle/>
          <a:p>
            <a:fld id="{6607D56D-3EEE-4C05-B485-A078B54F8524}" type="slidenum">
              <a:rPr lang="en-IN" smtClean="0"/>
              <a:pPr/>
              <a:t>24</a:t>
            </a:fld>
            <a:endParaRPr lang="en-IN"/>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a:srcRect/>
          <a:stretch>
            <a:fillRect/>
          </a:stretch>
        </p:blipFill>
        <p:spPr bwMode="auto">
          <a:xfrm>
            <a:off x="52388" y="776288"/>
            <a:ext cx="9039225" cy="5305425"/>
          </a:xfrm>
          <a:prstGeom prst="rect">
            <a:avLst/>
          </a:prstGeom>
          <a:noFill/>
          <a:ln w="12700" cap="sq">
            <a:noFill/>
            <a:miter lim="800000"/>
            <a:headEnd type="none" w="sm" len="sm"/>
            <a:tailEnd type="none" w="sm" len="sm"/>
          </a:ln>
        </p:spPr>
      </p:pic>
      <p:sp>
        <p:nvSpPr>
          <p:cNvPr id="4" name="Slide Number Placeholder 3"/>
          <p:cNvSpPr>
            <a:spLocks noGrp="1"/>
          </p:cNvSpPr>
          <p:nvPr>
            <p:ph type="sldNum" sz="quarter" idx="12"/>
          </p:nvPr>
        </p:nvSpPr>
        <p:spPr/>
        <p:txBody>
          <a:bodyPr/>
          <a:lstStyle/>
          <a:p>
            <a:fld id="{6607D56D-3EEE-4C05-B485-A078B54F8524}" type="slidenum">
              <a:rPr lang="en-IN" smtClean="0"/>
              <a:pPr/>
              <a:t>25</a:t>
            </a:fld>
            <a:endParaRPr lang="en-IN"/>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smtClean="0">
                <a:solidFill>
                  <a:srgbClr val="66FF33"/>
                </a:solidFill>
                <a:cs typeface="Times New Roman" pitchFamily="18" charset="0"/>
              </a:rPr>
              <a:t> </a:t>
            </a:r>
            <a:r>
              <a:rPr lang="en-GB" sz="3600" b="1" dirty="0" smtClean="0">
                <a:solidFill>
                  <a:schemeClr val="tx1"/>
                </a:solidFill>
                <a:latin typeface="Times New Roman" pitchFamily="18" charset="0"/>
                <a:cs typeface="Times New Roman" pitchFamily="18" charset="0"/>
              </a:rPr>
              <a:t>Risk Factors Responsible For DM 2:</a:t>
            </a:r>
            <a:r>
              <a:rPr lang="en-GB" b="1" dirty="0" smtClean="0">
                <a:solidFill>
                  <a:schemeClr val="tx1"/>
                </a:solidFill>
                <a:cs typeface="Times New Roman" pitchFamily="18" charset="0"/>
              </a:rPr>
              <a:t/>
            </a:r>
            <a:br>
              <a:rPr lang="en-GB" b="1" dirty="0" smtClean="0">
                <a:solidFill>
                  <a:schemeClr val="tx1"/>
                </a:solidFill>
                <a:cs typeface="Times New Roman" pitchFamily="18" charset="0"/>
              </a:rPr>
            </a:br>
            <a:endParaRPr lang="en-IN" b="1" dirty="0">
              <a:solidFill>
                <a:schemeClr val="tx1"/>
              </a:solidFill>
            </a:endParaRPr>
          </a:p>
        </p:txBody>
      </p:sp>
      <p:graphicFrame>
        <p:nvGraphicFramePr>
          <p:cNvPr id="4" name="Content Placeholder 3"/>
          <p:cNvGraphicFramePr>
            <a:graphicFrameLocks noGrp="1"/>
          </p:cNvGraphicFramePr>
          <p:nvPr>
            <p:ph sz="quarter" idx="1"/>
          </p:nvPr>
        </p:nvGraphicFramePr>
        <p:xfrm>
          <a:off x="214282" y="1571612"/>
          <a:ext cx="8501121" cy="4071966"/>
        </p:xfrm>
        <a:graphic>
          <a:graphicData uri="http://schemas.openxmlformats.org/drawingml/2006/table">
            <a:tbl>
              <a:tblPr firstRow="1" bandRow="1">
                <a:tableStyleId>{5C22544A-7EE6-4342-B048-85BDC9FD1C3A}</a:tableStyleId>
              </a:tblPr>
              <a:tblGrid>
                <a:gridCol w="2833707"/>
                <a:gridCol w="2588891"/>
                <a:gridCol w="3078523"/>
              </a:tblGrid>
              <a:tr h="10961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800" b="1" dirty="0" smtClean="0">
                          <a:solidFill>
                            <a:schemeClr val="tx1"/>
                          </a:solidFill>
                          <a:latin typeface="Times New Roman" pitchFamily="18" charset="0"/>
                          <a:cs typeface="Times New Roman" pitchFamily="18" charset="0"/>
                        </a:rPr>
                        <a:t>Non-Modifiable</a:t>
                      </a:r>
                      <a:endParaRPr lang="en-IN" sz="2800" b="1" dirty="0">
                        <a:solidFill>
                          <a:schemeClr val="tx1"/>
                        </a:solidFill>
                        <a:latin typeface="Times New Roman" pitchFamily="18" charset="0"/>
                        <a:cs typeface="Times New Roman" pitchFamily="18" charset="0"/>
                      </a:endParaRPr>
                    </a:p>
                  </a:txBody>
                  <a:tcPr/>
                </a:tc>
                <a:tc>
                  <a:txBody>
                    <a:bodyPr/>
                    <a:lstStyle/>
                    <a:p>
                      <a:r>
                        <a:rPr lang="en-GB" sz="2800" b="1" dirty="0" smtClean="0">
                          <a:solidFill>
                            <a:schemeClr val="tx1"/>
                          </a:solidFill>
                          <a:latin typeface="Times New Roman" pitchFamily="18" charset="0"/>
                          <a:cs typeface="Times New Roman" pitchFamily="18" charset="0"/>
                        </a:rPr>
                        <a:t> Modifiable </a:t>
                      </a:r>
                      <a:endParaRPr lang="en-IN" sz="2800" dirty="0">
                        <a:solidFill>
                          <a:schemeClr val="tx1"/>
                        </a:solidFill>
                        <a:latin typeface="Times New Roman" pitchFamily="18" charset="0"/>
                        <a:cs typeface="Times New Roman" pitchFamily="18" charset="0"/>
                      </a:endParaRPr>
                    </a:p>
                  </a:txBody>
                  <a:tcPr/>
                </a:tc>
                <a:tc>
                  <a:txBody>
                    <a:bodyPr/>
                    <a:lstStyle/>
                    <a:p>
                      <a:r>
                        <a:rPr lang="en-GB" sz="2800" b="1" dirty="0" smtClean="0">
                          <a:solidFill>
                            <a:schemeClr val="tx1"/>
                          </a:solidFill>
                          <a:latin typeface="Times New Roman" pitchFamily="18" charset="0"/>
                          <a:cs typeface="Times New Roman" pitchFamily="18" charset="0"/>
                        </a:rPr>
                        <a:t>Preventable</a:t>
                      </a:r>
                      <a:endParaRPr lang="en-IN" sz="2800" dirty="0">
                        <a:solidFill>
                          <a:schemeClr val="tx1"/>
                        </a:solidFill>
                        <a:latin typeface="Times New Roman" pitchFamily="18" charset="0"/>
                        <a:cs typeface="Times New Roman" pitchFamily="18" charset="0"/>
                      </a:endParaRPr>
                    </a:p>
                  </a:txBody>
                  <a:tcPr/>
                </a:tc>
              </a:tr>
              <a:tr h="2975777">
                <a:tc>
                  <a:txBody>
                    <a:bodyPr/>
                    <a:lstStyle/>
                    <a:p>
                      <a:pPr>
                        <a:buFont typeface="Wingdings" pitchFamily="2" charset="2"/>
                        <a:buChar char="v"/>
                      </a:pPr>
                      <a:r>
                        <a:rPr lang="en-GB" sz="1800" b="1" dirty="0" smtClean="0">
                          <a:solidFill>
                            <a:schemeClr val="folHlink"/>
                          </a:solidFill>
                          <a:cs typeface="Times New Roman" pitchFamily="18" charset="0"/>
                          <a:hlinkClick r:id="rId2" action="ppaction://hlinksldjump"/>
                        </a:rPr>
                        <a:t>Genetic Factor</a:t>
                      </a:r>
                      <a:endParaRPr lang="en-GB" sz="1800" b="1" dirty="0" smtClean="0">
                        <a:solidFill>
                          <a:schemeClr val="folHlink"/>
                        </a:solidFill>
                        <a:cs typeface="Times New Roman" pitchFamily="18" charset="0"/>
                      </a:endParaRPr>
                    </a:p>
                    <a:p>
                      <a:pPr>
                        <a:buFont typeface="Wingdings" pitchFamily="2" charset="2"/>
                        <a:buNone/>
                      </a:pPr>
                      <a:endParaRPr lang="en-GB" sz="1800" b="1" dirty="0" smtClean="0">
                        <a:solidFill>
                          <a:schemeClr val="folHlink"/>
                        </a:solidFill>
                        <a:cs typeface="Times New Roman" pitchFamily="18" charset="0"/>
                      </a:endParaRPr>
                    </a:p>
                    <a:p>
                      <a:pPr>
                        <a:buFont typeface="Wingdings" pitchFamily="2" charset="2"/>
                        <a:buChar char="v"/>
                      </a:pPr>
                      <a:r>
                        <a:rPr lang="en-GB" sz="1800" b="1" dirty="0" smtClean="0">
                          <a:solidFill>
                            <a:schemeClr val="folHlink"/>
                          </a:solidFill>
                          <a:cs typeface="Times New Roman" pitchFamily="18" charset="0"/>
                        </a:rPr>
                        <a:t> </a:t>
                      </a:r>
                      <a:r>
                        <a:rPr lang="en-GB" sz="1800" b="1" dirty="0" smtClean="0">
                          <a:solidFill>
                            <a:schemeClr val="folHlink"/>
                          </a:solidFill>
                          <a:cs typeface="Times New Roman" pitchFamily="18" charset="0"/>
                          <a:hlinkClick r:id="rId3" action="ppaction://hlinksldjump"/>
                        </a:rPr>
                        <a:t>Family</a:t>
                      </a:r>
                      <a:r>
                        <a:rPr lang="en-GB" sz="1800" b="1" baseline="0" dirty="0" smtClean="0">
                          <a:solidFill>
                            <a:schemeClr val="folHlink"/>
                          </a:solidFill>
                          <a:cs typeface="Times New Roman" pitchFamily="18" charset="0"/>
                          <a:hlinkClick r:id="rId3" action="ppaction://hlinksldjump"/>
                        </a:rPr>
                        <a:t> History </a:t>
                      </a:r>
                      <a:r>
                        <a:rPr lang="en-GB" sz="1800" b="1" dirty="0" smtClean="0">
                          <a:solidFill>
                            <a:schemeClr val="folHlink"/>
                          </a:solidFill>
                          <a:cs typeface="Times New Roman" pitchFamily="18" charset="0"/>
                          <a:hlinkClick r:id="rId3" action="ppaction://hlinksldjump"/>
                        </a:rPr>
                        <a:t>of  Diabetes mellitus</a:t>
                      </a:r>
                      <a:endParaRPr lang="en-GB" sz="1800" b="1" dirty="0" smtClean="0">
                        <a:solidFill>
                          <a:schemeClr val="folHlink"/>
                        </a:solidFill>
                        <a:cs typeface="Times New Roman" pitchFamily="18" charset="0"/>
                      </a:endParaRPr>
                    </a:p>
                    <a:p>
                      <a:pPr>
                        <a:buFont typeface="Wingdings" pitchFamily="2" charset="2"/>
                        <a:buNone/>
                      </a:pPr>
                      <a:r>
                        <a:rPr lang="en-GB" sz="1800" b="1" dirty="0" smtClean="0">
                          <a:solidFill>
                            <a:schemeClr val="folHlink"/>
                          </a:solidFill>
                          <a:cs typeface="Times New Roman" pitchFamily="18" charset="0"/>
                        </a:rPr>
                        <a:t> </a:t>
                      </a:r>
                    </a:p>
                    <a:p>
                      <a:pPr>
                        <a:buFont typeface="Wingdings" pitchFamily="2" charset="2"/>
                        <a:buChar char="v"/>
                      </a:pPr>
                      <a:r>
                        <a:rPr lang="en-GB" sz="1800" b="1" dirty="0" smtClean="0">
                          <a:solidFill>
                            <a:schemeClr val="folHlink"/>
                          </a:solidFill>
                          <a:cs typeface="Times New Roman" pitchFamily="18" charset="0"/>
                        </a:rPr>
                        <a:t>Ageing</a:t>
                      </a:r>
                    </a:p>
                    <a:p>
                      <a:pPr>
                        <a:buFont typeface="Wingdings" pitchFamily="2" charset="2"/>
                        <a:buNone/>
                      </a:pPr>
                      <a:endParaRPr lang="en-GB" sz="1800" b="1" dirty="0" smtClean="0">
                        <a:solidFill>
                          <a:schemeClr val="folHlink"/>
                        </a:solidFill>
                        <a:cs typeface="Times New Roman" pitchFamily="18" charset="0"/>
                      </a:endParaRPr>
                    </a:p>
                    <a:p>
                      <a:pPr>
                        <a:buFont typeface="Wingdings" pitchFamily="2" charset="2"/>
                        <a:buChar char="v"/>
                      </a:pPr>
                      <a:r>
                        <a:rPr lang="en-GB" sz="1800" b="1" dirty="0" smtClean="0">
                          <a:solidFill>
                            <a:schemeClr val="folHlink"/>
                          </a:solidFill>
                          <a:cs typeface="Times New Roman" pitchFamily="18" charset="0"/>
                        </a:rPr>
                        <a:t>Viral infections </a:t>
                      </a:r>
                    </a:p>
                    <a:p>
                      <a:endParaRPr lang="en-IN" dirty="0"/>
                    </a:p>
                  </a:txBody>
                  <a:tcPr/>
                </a:tc>
                <a:tc>
                  <a:txBody>
                    <a:bodyPr/>
                    <a:lstStyle/>
                    <a:p>
                      <a:pPr>
                        <a:buFont typeface="Wingdings" pitchFamily="2" charset="2"/>
                        <a:buChar char="v"/>
                      </a:pPr>
                      <a:r>
                        <a:rPr lang="en-GB" sz="1800" b="1" dirty="0" smtClean="0">
                          <a:solidFill>
                            <a:schemeClr val="folHlink"/>
                          </a:solidFill>
                          <a:cs typeface="Times New Roman" pitchFamily="18" charset="0"/>
                          <a:hlinkClick r:id="rId4" action="ppaction://hlinksldjump"/>
                        </a:rPr>
                        <a:t>Dyslipidaemia</a:t>
                      </a:r>
                      <a:endParaRPr lang="en-GB" sz="1800" b="1" dirty="0" smtClean="0">
                        <a:solidFill>
                          <a:schemeClr val="folHlink"/>
                        </a:solidFill>
                        <a:cs typeface="Times New Roman" pitchFamily="18" charset="0"/>
                      </a:endParaRPr>
                    </a:p>
                    <a:p>
                      <a:pPr>
                        <a:buFont typeface="Wingdings" pitchFamily="2" charset="2"/>
                        <a:buChar char="v"/>
                      </a:pPr>
                      <a:endParaRPr lang="en-GB" sz="1800" b="1" dirty="0" smtClean="0">
                        <a:solidFill>
                          <a:schemeClr val="folHlink"/>
                        </a:solidFill>
                        <a:cs typeface="Times New Roman" pitchFamily="18" charset="0"/>
                      </a:endParaRPr>
                    </a:p>
                    <a:p>
                      <a:pPr>
                        <a:buFont typeface="Wingdings" pitchFamily="2" charset="2"/>
                        <a:buChar char="v"/>
                      </a:pPr>
                      <a:r>
                        <a:rPr lang="en-GB" sz="1800" b="1" dirty="0" smtClean="0">
                          <a:solidFill>
                            <a:schemeClr val="folHlink"/>
                          </a:solidFill>
                          <a:cs typeface="Times New Roman" pitchFamily="18" charset="0"/>
                          <a:hlinkClick r:id="rId5" action="ppaction://hlinksldjump"/>
                        </a:rPr>
                        <a:t>Hypertension</a:t>
                      </a:r>
                      <a:endParaRPr lang="en-GB" sz="1800" b="1" dirty="0" smtClean="0">
                        <a:solidFill>
                          <a:schemeClr val="folHlink"/>
                        </a:solidFill>
                        <a:cs typeface="Times New Roman" pitchFamily="18" charset="0"/>
                      </a:endParaRPr>
                    </a:p>
                    <a:p>
                      <a:pPr>
                        <a:buFont typeface="Wingdings" pitchFamily="2" charset="2"/>
                        <a:buNone/>
                      </a:pPr>
                      <a:endParaRPr lang="en-GB" sz="1800" b="1" dirty="0" smtClean="0">
                        <a:solidFill>
                          <a:schemeClr val="folHlink"/>
                        </a:solidFill>
                        <a:cs typeface="Times New Roman" pitchFamily="18" charset="0"/>
                      </a:endParaRPr>
                    </a:p>
                    <a:p>
                      <a:pPr>
                        <a:buFont typeface="Wingdings" pitchFamily="2" charset="2"/>
                        <a:buChar char="v"/>
                      </a:pPr>
                      <a:r>
                        <a:rPr lang="en-GB" sz="1800" b="1" dirty="0" smtClean="0">
                          <a:solidFill>
                            <a:schemeClr val="folHlink"/>
                          </a:solidFill>
                          <a:cs typeface="Times New Roman" pitchFamily="18" charset="0"/>
                          <a:hlinkClick r:id="rId6" action="ppaction://hlinksldjump"/>
                        </a:rPr>
                        <a:t>Low Birth weight</a:t>
                      </a:r>
                      <a:endParaRPr lang="en-GB" sz="1800" b="1" dirty="0" smtClean="0">
                        <a:solidFill>
                          <a:schemeClr val="folHlink"/>
                        </a:solidFill>
                        <a:cs typeface="Times New Roman" pitchFamily="18" charset="0"/>
                      </a:endParaRPr>
                    </a:p>
                    <a:p>
                      <a:r>
                        <a:rPr lang="en-GB" sz="1800" b="1" dirty="0" smtClean="0">
                          <a:solidFill>
                            <a:schemeClr val="folHlink"/>
                          </a:solidFill>
                          <a:cs typeface="Times New Roman" pitchFamily="18" charset="0"/>
                        </a:rPr>
                        <a:t> </a:t>
                      </a:r>
                      <a:endParaRPr lang="en-IN" dirty="0"/>
                    </a:p>
                  </a:txBody>
                  <a:tcPr/>
                </a:tc>
                <a:tc>
                  <a:txBody>
                    <a:bodyPr/>
                    <a:lstStyle/>
                    <a:p>
                      <a:pPr>
                        <a:buFont typeface="Wingdings" pitchFamily="2" charset="2"/>
                        <a:buChar char="v"/>
                      </a:pPr>
                      <a:r>
                        <a:rPr lang="en-GB" sz="1800" b="1" dirty="0" smtClean="0">
                          <a:solidFill>
                            <a:schemeClr val="folHlink"/>
                          </a:solidFill>
                          <a:cs typeface="Times New Roman" pitchFamily="18" charset="0"/>
                          <a:hlinkClick r:id="rId7" action="ppaction://hlinksldjump"/>
                        </a:rPr>
                        <a:t>Obesity</a:t>
                      </a:r>
                      <a:endParaRPr lang="en-GB" sz="1800" b="1" dirty="0" smtClean="0">
                        <a:solidFill>
                          <a:schemeClr val="folHlink"/>
                        </a:solidFill>
                        <a:cs typeface="Times New Roman" pitchFamily="18" charset="0"/>
                      </a:endParaRPr>
                    </a:p>
                    <a:p>
                      <a:pPr>
                        <a:buFont typeface="Wingdings" pitchFamily="2" charset="2"/>
                        <a:buChar char="v"/>
                      </a:pPr>
                      <a:r>
                        <a:rPr lang="en-GB" sz="1800" b="1" dirty="0" smtClean="0">
                          <a:solidFill>
                            <a:schemeClr val="folHlink"/>
                          </a:solidFill>
                          <a:cs typeface="Times New Roman" pitchFamily="18" charset="0"/>
                        </a:rPr>
                        <a:t>Smoking</a:t>
                      </a:r>
                    </a:p>
                    <a:p>
                      <a:pPr>
                        <a:buFont typeface="Wingdings" pitchFamily="2" charset="2"/>
                        <a:buChar char="v"/>
                      </a:pPr>
                      <a:r>
                        <a:rPr lang="en-GB" sz="1800" b="1" dirty="0" smtClean="0">
                          <a:solidFill>
                            <a:schemeClr val="folHlink"/>
                          </a:solidFill>
                          <a:cs typeface="Times New Roman" pitchFamily="18" charset="0"/>
                        </a:rPr>
                        <a:t>Alcohol </a:t>
                      </a:r>
                    </a:p>
                    <a:p>
                      <a:pPr>
                        <a:buFont typeface="Wingdings" pitchFamily="2" charset="2"/>
                        <a:buChar char="v"/>
                      </a:pPr>
                      <a:r>
                        <a:rPr lang="en-GB" sz="1800" b="1" dirty="0" smtClean="0">
                          <a:solidFill>
                            <a:schemeClr val="folHlink"/>
                          </a:solidFill>
                          <a:cs typeface="Times New Roman" pitchFamily="18" charset="0"/>
                        </a:rPr>
                        <a:t>Stress</a:t>
                      </a:r>
                    </a:p>
                    <a:p>
                      <a:pPr>
                        <a:buFont typeface="Wingdings" pitchFamily="2" charset="2"/>
                        <a:buChar char="v"/>
                      </a:pPr>
                      <a:r>
                        <a:rPr lang="en-IN" b="1" dirty="0" smtClean="0">
                          <a:hlinkClick r:id="rId8" action="ppaction://hlinksldjump"/>
                        </a:rPr>
                        <a:t>Physical Inactivity</a:t>
                      </a:r>
                      <a:endParaRPr lang="en-IN" b="1" dirty="0" smtClean="0"/>
                    </a:p>
                    <a:p>
                      <a:pPr>
                        <a:buFont typeface="Wingdings" pitchFamily="2" charset="2"/>
                        <a:buChar char="v"/>
                      </a:pPr>
                      <a:r>
                        <a:rPr lang="en-GB" sz="1800" b="1" dirty="0" smtClean="0">
                          <a:solidFill>
                            <a:schemeClr val="folHlink"/>
                          </a:solidFill>
                          <a:cs typeface="Times New Roman" pitchFamily="18" charset="0"/>
                          <a:hlinkClick r:id="rId9" action="ppaction://hlinksldjump"/>
                        </a:rPr>
                        <a:t>Food habits</a:t>
                      </a:r>
                      <a:endParaRPr lang="en-GB" sz="1800" b="1" dirty="0" smtClean="0">
                        <a:solidFill>
                          <a:schemeClr val="folHlink"/>
                        </a:solidFill>
                        <a:cs typeface="Times New Roman" pitchFamily="18" charset="0"/>
                      </a:endParaRPr>
                    </a:p>
                    <a:p>
                      <a:pPr>
                        <a:buFont typeface="Wingdings" pitchFamily="2" charset="2"/>
                        <a:buChar char="v"/>
                      </a:pPr>
                      <a:endParaRPr lang="en-GB" sz="1800" b="1" dirty="0" smtClean="0">
                        <a:solidFill>
                          <a:schemeClr val="folHlink"/>
                        </a:solidFill>
                        <a:cs typeface="Times New Roman" pitchFamily="18" charset="0"/>
                      </a:endParaRPr>
                    </a:p>
                    <a:p>
                      <a:endParaRPr lang="en-IN" dirty="0"/>
                    </a:p>
                  </a:txBody>
                  <a:tcPr/>
                </a:tc>
              </a:tr>
            </a:tbl>
          </a:graphicData>
        </a:graphic>
      </p:graphicFrame>
      <p:sp>
        <p:nvSpPr>
          <p:cNvPr id="6" name="Slide Number Placeholder 5"/>
          <p:cNvSpPr>
            <a:spLocks noGrp="1"/>
          </p:cNvSpPr>
          <p:nvPr>
            <p:ph type="sldNum" sz="quarter" idx="15"/>
          </p:nvPr>
        </p:nvSpPr>
        <p:spPr/>
        <p:txBody>
          <a:bodyPr/>
          <a:lstStyle/>
          <a:p>
            <a:fld id="{6607D56D-3EEE-4C05-B485-A078B54F8524}" type="slidenum">
              <a:rPr lang="en-IN" smtClean="0"/>
              <a:pPr/>
              <a:t>26</a:t>
            </a:fld>
            <a:endParaRPr lang="en-IN"/>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t>Genetic factors</a:t>
            </a:r>
            <a:r>
              <a:rPr lang="en-IN" dirty="0" smtClean="0"/>
              <a:t/>
            </a:r>
            <a:br>
              <a:rPr lang="en-IN" dirty="0" smtClean="0"/>
            </a:br>
            <a:endParaRPr lang="en-IN" dirty="0"/>
          </a:p>
        </p:txBody>
      </p:sp>
      <p:sp>
        <p:nvSpPr>
          <p:cNvPr id="3" name="Content Placeholder 2"/>
          <p:cNvSpPr>
            <a:spLocks noGrp="1"/>
          </p:cNvSpPr>
          <p:nvPr>
            <p:ph sz="quarter" idx="1"/>
          </p:nvPr>
        </p:nvSpPr>
        <p:spPr/>
        <p:txBody>
          <a:bodyPr/>
          <a:lstStyle/>
          <a:p>
            <a:pPr algn="just">
              <a:buNone/>
            </a:pPr>
            <a:r>
              <a:rPr lang="en-IN" dirty="0" smtClean="0"/>
              <a:t>   Since 2007, genome-wide association studies has catalogued around 20 genes (like TCF7L2, HHEX, FTO, CDKAL1, SLC30A8 etc.) showing strong association (with modest odds ratio ranges between 1.2 to 1.5) with type2 diabetes (</a:t>
            </a:r>
            <a:r>
              <a:rPr lang="en-IN" dirty="0" err="1" smtClean="0"/>
              <a:t>Sladek</a:t>
            </a:r>
            <a:r>
              <a:rPr lang="en-IN" dirty="0" smtClean="0"/>
              <a:t> et al. 2007, WTCCC 2007, Scott et al. 2007, </a:t>
            </a:r>
            <a:r>
              <a:rPr lang="en-IN" dirty="0" err="1" smtClean="0"/>
              <a:t>Zeggini</a:t>
            </a:r>
            <a:r>
              <a:rPr lang="en-IN" dirty="0" smtClean="0"/>
              <a:t> et al. 2007).</a:t>
            </a:r>
          </a:p>
          <a:p>
            <a:pPr>
              <a:buNone/>
            </a:pPr>
            <a:r>
              <a:rPr lang="en-US" b="1" dirty="0" smtClean="0"/>
              <a:t>Hypothesis Related to DM</a:t>
            </a:r>
          </a:p>
          <a:p>
            <a:pPr>
              <a:buNone/>
            </a:pPr>
            <a:endParaRPr lang="en-US" b="1" dirty="0" smtClean="0"/>
          </a:p>
          <a:p>
            <a:pPr>
              <a:buNone/>
            </a:pPr>
            <a:r>
              <a:rPr lang="en-US" dirty="0" smtClean="0"/>
              <a:t>      </a:t>
            </a:r>
            <a:r>
              <a:rPr lang="en-US" dirty="0" smtClean="0">
                <a:solidFill>
                  <a:srgbClr val="FF0000"/>
                </a:solidFill>
              </a:rPr>
              <a:t>A. Thrifty gene </a:t>
            </a:r>
            <a:r>
              <a:rPr lang="en-US" dirty="0" smtClean="0">
                <a:solidFill>
                  <a:srgbClr val="FF0000"/>
                </a:solidFill>
              </a:rPr>
              <a:t>theory or  </a:t>
            </a:r>
            <a:r>
              <a:rPr lang="en-US" dirty="0" smtClean="0">
                <a:solidFill>
                  <a:srgbClr val="FF0000"/>
                </a:solidFill>
              </a:rPr>
              <a:t>Barker's hypothesis</a:t>
            </a:r>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27</a:t>
            </a:fld>
            <a:endParaRPr lang="en-IN"/>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t>Family History</a:t>
            </a:r>
            <a:r>
              <a:rPr lang="en-IN" dirty="0" smtClean="0"/>
              <a:t/>
            </a:r>
            <a:br>
              <a:rPr lang="en-IN" dirty="0" smtClean="0"/>
            </a:br>
            <a:endParaRPr lang="en-IN" dirty="0"/>
          </a:p>
        </p:txBody>
      </p:sp>
      <p:sp>
        <p:nvSpPr>
          <p:cNvPr id="3" name="Content Placeholder 2"/>
          <p:cNvSpPr>
            <a:spLocks noGrp="1"/>
          </p:cNvSpPr>
          <p:nvPr>
            <p:ph sz="quarter" idx="1"/>
          </p:nvPr>
        </p:nvSpPr>
        <p:spPr/>
        <p:txBody>
          <a:bodyPr>
            <a:normAutofit/>
          </a:bodyPr>
          <a:lstStyle/>
          <a:p>
            <a:pPr algn="just">
              <a:buFont typeface="Wingdings" pitchFamily="2" charset="2"/>
              <a:buChar char="v"/>
            </a:pPr>
            <a:r>
              <a:rPr lang="en-IN" dirty="0" smtClean="0"/>
              <a:t>   </a:t>
            </a:r>
            <a:r>
              <a:rPr lang="en-IN" dirty="0" err="1" smtClean="0"/>
              <a:t>Viswanathan</a:t>
            </a:r>
            <a:r>
              <a:rPr lang="en-IN" dirty="0" smtClean="0"/>
              <a:t> et al. 1996 in their study found nearly 75% of the T2DM patients have first degree family history of diabetes. </a:t>
            </a:r>
          </a:p>
          <a:p>
            <a:pPr algn="just">
              <a:buFont typeface="Wingdings" pitchFamily="2" charset="2"/>
              <a:buChar char="v"/>
            </a:pPr>
            <a:r>
              <a:rPr lang="en-IN" dirty="0" smtClean="0"/>
              <a:t>  The prevalence among offspring with one diabetic parent to be 36%, which increased to 54% when there, was a positive family history of diabetes on the non-diabetic parental side also. </a:t>
            </a:r>
          </a:p>
          <a:p>
            <a:pPr algn="just">
              <a:buFont typeface="Wingdings" pitchFamily="2" charset="2"/>
              <a:buChar char="v"/>
            </a:pPr>
            <a:r>
              <a:rPr lang="en-IN" dirty="0" smtClean="0"/>
              <a:t>  When both parents had diabetes, the prevalence rate increased further (62%).</a:t>
            </a:r>
          </a:p>
          <a:p>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28</a:t>
            </a:fld>
            <a:endParaRPr lang="en-IN"/>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IN" b="1" dirty="0" smtClean="0"/>
              <a:t>Plasma Lipids and</a:t>
            </a:r>
            <a:r>
              <a:rPr lang="en-IN" dirty="0" smtClean="0"/>
              <a:t/>
            </a:r>
            <a:br>
              <a:rPr lang="en-IN" dirty="0" smtClean="0"/>
            </a:br>
            <a:r>
              <a:rPr lang="en-IN" b="1" dirty="0" smtClean="0"/>
              <a:t>Lipoproteins Level</a:t>
            </a:r>
            <a:r>
              <a:rPr lang="en-IN" dirty="0" smtClean="0"/>
              <a:t/>
            </a:r>
            <a:br>
              <a:rPr lang="en-IN" dirty="0" smtClean="0"/>
            </a:br>
            <a:endParaRPr lang="en-IN" dirty="0"/>
          </a:p>
        </p:txBody>
      </p:sp>
      <p:sp>
        <p:nvSpPr>
          <p:cNvPr id="3" name="Content Placeholder 2"/>
          <p:cNvSpPr>
            <a:spLocks noGrp="1"/>
          </p:cNvSpPr>
          <p:nvPr>
            <p:ph sz="quarter" idx="1"/>
          </p:nvPr>
        </p:nvSpPr>
        <p:spPr>
          <a:xfrm>
            <a:off x="714348" y="2428868"/>
            <a:ext cx="7467600" cy="3114684"/>
          </a:xfrm>
        </p:spPr>
        <p:txBody>
          <a:bodyPr>
            <a:normAutofit/>
          </a:bodyPr>
          <a:lstStyle/>
          <a:p>
            <a:pPr algn="just">
              <a:buNone/>
            </a:pPr>
            <a:r>
              <a:rPr lang="en-IN" dirty="0" smtClean="0"/>
              <a:t> It has been reported by various workers that T2DM patients have elevated levels of total cholesterol, LDL-</a:t>
            </a:r>
            <a:r>
              <a:rPr lang="en-IN" dirty="0" err="1" smtClean="0"/>
              <a:t>Chol</a:t>
            </a:r>
            <a:r>
              <a:rPr lang="en-IN" dirty="0" smtClean="0"/>
              <a:t>, VLDL-</a:t>
            </a:r>
            <a:r>
              <a:rPr lang="en-IN" dirty="0" err="1" smtClean="0"/>
              <a:t>Chol</a:t>
            </a:r>
            <a:r>
              <a:rPr lang="en-IN" dirty="0" smtClean="0"/>
              <a:t>, </a:t>
            </a:r>
            <a:r>
              <a:rPr lang="en-IN" dirty="0" err="1" smtClean="0"/>
              <a:t>hypertriglyceridemia</a:t>
            </a:r>
            <a:r>
              <a:rPr lang="en-IN" dirty="0" smtClean="0"/>
              <a:t> and reduced levels of </a:t>
            </a:r>
            <a:r>
              <a:rPr lang="en-IN" dirty="0" err="1" smtClean="0"/>
              <a:t>HDLChol</a:t>
            </a:r>
            <a:r>
              <a:rPr lang="en-IN" dirty="0" smtClean="0"/>
              <a:t> (</a:t>
            </a:r>
            <a:r>
              <a:rPr lang="en-IN" dirty="0" err="1" smtClean="0"/>
              <a:t>Laasko</a:t>
            </a:r>
            <a:r>
              <a:rPr lang="en-IN" dirty="0" smtClean="0"/>
              <a:t> et al., 1987; </a:t>
            </a:r>
            <a:r>
              <a:rPr lang="en-IN" dirty="0" err="1" smtClean="0"/>
              <a:t>Demant</a:t>
            </a:r>
            <a:r>
              <a:rPr lang="en-IN" dirty="0" smtClean="0"/>
              <a:t>, 2001; Petersen et al., 2002; </a:t>
            </a:r>
            <a:r>
              <a:rPr lang="en-IN" dirty="0" err="1" smtClean="0"/>
              <a:t>Eschwege</a:t>
            </a:r>
            <a:r>
              <a:rPr lang="en-IN" dirty="0" smtClean="0"/>
              <a:t>, 2003). </a:t>
            </a:r>
          </a:p>
          <a:p>
            <a:pPr>
              <a:buNone/>
            </a:pPr>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29</a:t>
            </a:fld>
            <a:endParaRPr lang="en-IN"/>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pPr algn="just"/>
            <a:r>
              <a:rPr lang="en-US" dirty="0" smtClean="0"/>
              <a:t>The fact that the mostly preventable disease diabetes has become so prevalent that is </a:t>
            </a:r>
          </a:p>
          <a:p>
            <a:pPr>
              <a:buNone/>
            </a:pPr>
            <a:endParaRPr lang="en-US" dirty="0" smtClean="0"/>
          </a:p>
          <a:p>
            <a:pPr>
              <a:buNone/>
            </a:pPr>
            <a:r>
              <a:rPr lang="en-US" dirty="0" smtClean="0"/>
              <a:t>               </a:t>
            </a:r>
            <a:r>
              <a:rPr lang="en-US" b="1" dirty="0" smtClean="0"/>
              <a:t>“A Public Health Humiliation”</a:t>
            </a:r>
          </a:p>
          <a:p>
            <a:pPr>
              <a:buNone/>
            </a:pPr>
            <a:endParaRPr lang="en-US" b="1" dirty="0" smtClean="0"/>
          </a:p>
          <a:p>
            <a:pPr>
              <a:buNone/>
            </a:pPr>
            <a:endParaRPr lang="en-US" b="1" dirty="0" smtClean="0"/>
          </a:p>
          <a:p>
            <a:pPr>
              <a:buNone/>
            </a:pPr>
            <a:r>
              <a:rPr lang="en-US" b="1" dirty="0" smtClean="0"/>
              <a:t> </a:t>
            </a:r>
            <a:r>
              <a:rPr lang="en-US" dirty="0" smtClean="0"/>
              <a:t>The Lancet editorial, volume 375, Issue 9733, </a:t>
            </a:r>
          </a:p>
          <a:p>
            <a:pPr>
              <a:buNone/>
            </a:pPr>
            <a:r>
              <a:rPr lang="en-US" dirty="0" smtClean="0"/>
              <a:t>Page  2193, 26 </a:t>
            </a:r>
            <a:r>
              <a:rPr lang="en-US" dirty="0" err="1" smtClean="0"/>
              <a:t>june</a:t>
            </a:r>
            <a:r>
              <a:rPr lang="en-US" dirty="0" smtClean="0"/>
              <a:t> 2010.</a:t>
            </a:r>
            <a:endParaRPr lang="en-IN" b="1"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3</a:t>
            </a:fld>
            <a:endParaRPr lang="en-IN"/>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t>Hypertension</a:t>
            </a:r>
            <a:r>
              <a:rPr lang="en-IN" dirty="0" smtClean="0"/>
              <a:t/>
            </a:r>
            <a:br>
              <a:rPr lang="en-IN" dirty="0" smtClean="0"/>
            </a:br>
            <a:endParaRPr lang="en-IN" dirty="0"/>
          </a:p>
        </p:txBody>
      </p:sp>
      <p:sp>
        <p:nvSpPr>
          <p:cNvPr id="3" name="Content Placeholder 2"/>
          <p:cNvSpPr>
            <a:spLocks noGrp="1"/>
          </p:cNvSpPr>
          <p:nvPr>
            <p:ph sz="quarter" idx="1"/>
          </p:nvPr>
        </p:nvSpPr>
        <p:spPr>
          <a:xfrm>
            <a:off x="571472" y="2143116"/>
            <a:ext cx="7467600" cy="2686056"/>
          </a:xfrm>
        </p:spPr>
        <p:txBody>
          <a:bodyPr>
            <a:normAutofit/>
          </a:bodyPr>
          <a:lstStyle/>
          <a:p>
            <a:pPr>
              <a:buNone/>
            </a:pPr>
            <a:r>
              <a:rPr lang="en-IN" dirty="0" smtClean="0"/>
              <a:t> In San Antonio Heart Study, the odds of incident diabetes were 2.21 greater for individuals with pre-hypertension than for those with normal blood pressure (95% CI 1.63–2.98) after adjusting for age, sex, and ethnicity (</a:t>
            </a:r>
            <a:r>
              <a:rPr lang="en-IN" dirty="0" err="1" smtClean="0"/>
              <a:t>Mullican</a:t>
            </a:r>
            <a:r>
              <a:rPr lang="en-IN" dirty="0" smtClean="0"/>
              <a:t> et al. 2009). </a:t>
            </a:r>
          </a:p>
          <a:p>
            <a:pPr>
              <a:buNone/>
            </a:pPr>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30</a:t>
            </a:fld>
            <a:endParaRPr lang="en-IN"/>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00042"/>
            <a:ext cx="7467600" cy="1989142"/>
          </a:xfrm>
        </p:spPr>
        <p:txBody>
          <a:bodyPr>
            <a:normAutofit fontScale="90000"/>
          </a:bodyPr>
          <a:lstStyle/>
          <a:p>
            <a:pPr algn="ctr"/>
            <a:r>
              <a:rPr lang="en-IN" b="1" dirty="0" smtClean="0"/>
              <a:t/>
            </a:r>
            <a:br>
              <a:rPr lang="en-IN" b="1" dirty="0" smtClean="0"/>
            </a:br>
            <a:r>
              <a:rPr lang="en-IN" sz="3600" b="1" dirty="0" smtClean="0"/>
              <a:t/>
            </a:r>
            <a:br>
              <a:rPr lang="en-IN" sz="3600" b="1" dirty="0" smtClean="0"/>
            </a:br>
            <a:r>
              <a:rPr lang="en-IN" sz="3100" b="1" dirty="0" smtClean="0"/>
              <a:t>Low/High Birth Weight</a:t>
            </a:r>
            <a:br>
              <a:rPr lang="en-IN" sz="3100" b="1" dirty="0" smtClean="0"/>
            </a:br>
            <a:r>
              <a:rPr lang="en-IN" sz="2200" b="1" dirty="0" smtClean="0"/>
              <a:t>(Intra-uterine Environment</a:t>
            </a:r>
            <a:r>
              <a:rPr lang="en-IN" sz="2200" dirty="0" smtClean="0"/>
              <a:t/>
            </a:r>
            <a:br>
              <a:rPr lang="en-IN" sz="2200" dirty="0" smtClean="0"/>
            </a:br>
            <a:r>
              <a:rPr lang="en-IN" sz="2200" b="1" dirty="0" smtClean="0"/>
              <a:t>exposure)</a:t>
            </a:r>
            <a:r>
              <a:rPr lang="en-IN" dirty="0" smtClean="0"/>
              <a:t/>
            </a:r>
            <a:br>
              <a:rPr lang="en-IN" dirty="0" smtClean="0"/>
            </a:br>
            <a:endParaRPr lang="en-IN" dirty="0"/>
          </a:p>
        </p:txBody>
      </p:sp>
      <p:sp>
        <p:nvSpPr>
          <p:cNvPr id="3" name="Content Placeholder 2"/>
          <p:cNvSpPr>
            <a:spLocks noGrp="1"/>
          </p:cNvSpPr>
          <p:nvPr>
            <p:ph sz="quarter" idx="1"/>
          </p:nvPr>
        </p:nvSpPr>
        <p:spPr>
          <a:xfrm>
            <a:off x="428596" y="2428868"/>
            <a:ext cx="8143932" cy="4143404"/>
          </a:xfrm>
        </p:spPr>
        <p:txBody>
          <a:bodyPr>
            <a:normAutofit/>
          </a:bodyPr>
          <a:lstStyle/>
          <a:p>
            <a:pPr algn="just">
              <a:buNone/>
            </a:pPr>
            <a:r>
              <a:rPr lang="en-IN" dirty="0" smtClean="0"/>
              <a:t>Meta-analysis done by </a:t>
            </a:r>
            <a:r>
              <a:rPr lang="en-IN" dirty="0" err="1" smtClean="0"/>
              <a:t>Whincup</a:t>
            </a:r>
            <a:r>
              <a:rPr lang="en-IN" dirty="0" smtClean="0"/>
              <a:t> et al. 2008 found a combined OR of 0.75 (95% CI, 0.70-0.81) per kilogram (increase in weight) of T2DM, adjusted for age and sex, in the 28 populations. The inverse association between birth weight and T2DM risk appeared graded in all studies, particularly at birth weights of 3 kg or less.</a:t>
            </a:r>
          </a:p>
          <a:p>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31</a:t>
            </a:fld>
            <a:endParaRPr lang="en-IN"/>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t>Obesity</a:t>
            </a:r>
            <a:r>
              <a:rPr lang="en-IN" dirty="0" smtClean="0"/>
              <a:t/>
            </a:r>
            <a:br>
              <a:rPr lang="en-IN" dirty="0" smtClean="0"/>
            </a:br>
            <a:endParaRPr lang="en-IN" dirty="0"/>
          </a:p>
        </p:txBody>
      </p:sp>
      <p:sp>
        <p:nvSpPr>
          <p:cNvPr id="3" name="Content Placeholder 2"/>
          <p:cNvSpPr>
            <a:spLocks noGrp="1"/>
          </p:cNvSpPr>
          <p:nvPr>
            <p:ph sz="quarter" idx="1"/>
          </p:nvPr>
        </p:nvSpPr>
        <p:spPr/>
        <p:txBody>
          <a:bodyPr/>
          <a:lstStyle/>
          <a:p>
            <a:pPr algn="just"/>
            <a:r>
              <a:rPr lang="en-IN" dirty="0" smtClean="0"/>
              <a:t>Meta-analysis done by Vazquez et al. 2007 demonstrated the pooled relative risks for incident diabetes of 1.87 (95% confidence interval (CI): 1.67-2.10), 1.87 (95% CI: 1.58-2.20), and 1.88 (95% CI: 1.61-2.19) per standard deviation of body mass index, waist circumference, and waist/hip ratio, respectively, demonstrating that these three obesity indicators are the important risk factor for diabetes.</a:t>
            </a:r>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32</a:t>
            </a:fld>
            <a:endParaRPr lang="en-IN"/>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t>Physical Inactivity</a:t>
            </a:r>
            <a:r>
              <a:rPr lang="en-IN" dirty="0" smtClean="0"/>
              <a:t/>
            </a:r>
            <a:br>
              <a:rPr lang="en-IN" dirty="0" smtClean="0"/>
            </a:br>
            <a:endParaRPr lang="en-IN" dirty="0"/>
          </a:p>
        </p:txBody>
      </p:sp>
      <p:sp>
        <p:nvSpPr>
          <p:cNvPr id="3" name="Content Placeholder 2"/>
          <p:cNvSpPr>
            <a:spLocks noGrp="1"/>
          </p:cNvSpPr>
          <p:nvPr>
            <p:ph sz="quarter" idx="1"/>
          </p:nvPr>
        </p:nvSpPr>
        <p:spPr>
          <a:xfrm>
            <a:off x="857224" y="1928802"/>
            <a:ext cx="7467600" cy="4259398"/>
          </a:xfrm>
        </p:spPr>
        <p:txBody>
          <a:bodyPr/>
          <a:lstStyle/>
          <a:p>
            <a:pPr algn="just">
              <a:buNone/>
            </a:pPr>
            <a:r>
              <a:rPr lang="en-IN" dirty="0" smtClean="0"/>
              <a:t> The protective effect of physical activity in subjects with an excessive BMI and elevated glucose levels; physical activity and weight control are critical factors in diabetes prevention in subjects with both normal and impaired blood glucose regulation </a:t>
            </a:r>
            <a:r>
              <a:rPr lang="en-IN" b="1" dirty="0" smtClean="0"/>
              <a:t>(</a:t>
            </a:r>
            <a:r>
              <a:rPr lang="en-IN" dirty="0" err="1" smtClean="0"/>
              <a:t>Hu</a:t>
            </a:r>
            <a:r>
              <a:rPr lang="en-IN" dirty="0" smtClean="0"/>
              <a:t> et al. 2004</a:t>
            </a:r>
            <a:r>
              <a:rPr lang="en-IN" b="1" dirty="0" smtClean="0"/>
              <a:t>).</a:t>
            </a:r>
            <a:endParaRPr lang="en-IN" dirty="0" smtClean="0"/>
          </a:p>
          <a:p>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33</a:t>
            </a:fld>
            <a:endParaRPr lang="en-IN"/>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t>Dietary Habits</a:t>
            </a:r>
            <a:r>
              <a:rPr lang="en-IN" dirty="0" smtClean="0"/>
              <a:t/>
            </a:r>
            <a:br>
              <a:rPr lang="en-IN" dirty="0" smtClean="0"/>
            </a:br>
            <a:endParaRPr lang="en-IN" dirty="0"/>
          </a:p>
        </p:txBody>
      </p:sp>
      <p:sp>
        <p:nvSpPr>
          <p:cNvPr id="3" name="Content Placeholder 2"/>
          <p:cNvSpPr>
            <a:spLocks noGrp="1"/>
          </p:cNvSpPr>
          <p:nvPr>
            <p:ph sz="quarter" idx="1"/>
          </p:nvPr>
        </p:nvSpPr>
        <p:spPr>
          <a:xfrm>
            <a:off x="457200" y="2357430"/>
            <a:ext cx="7467600" cy="4116522"/>
          </a:xfrm>
        </p:spPr>
        <p:txBody>
          <a:bodyPr/>
          <a:lstStyle/>
          <a:p>
            <a:pPr algn="just">
              <a:buNone/>
            </a:pPr>
            <a:r>
              <a:rPr lang="en-IN" dirty="0" smtClean="0"/>
              <a:t>Mohan et al. 2009 found an odds ratio (OR) of 5.3 (2.98-9.45), p-vale&lt;.001 for Refined Grains and an OR of 0·31 (0·15, 0·62), p-vale&lt;.001 for dietary </a:t>
            </a:r>
            <a:r>
              <a:rPr lang="en-IN" dirty="0" err="1" smtClean="0"/>
              <a:t>fiber</a:t>
            </a:r>
            <a:r>
              <a:rPr lang="en-IN" dirty="0" smtClean="0"/>
              <a:t> intake (inversely related). </a:t>
            </a:r>
          </a:p>
          <a:p>
            <a:pPr>
              <a:buNone/>
            </a:pPr>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34</a:t>
            </a:fld>
            <a:endParaRPr lang="en-IN"/>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ChangeArrowheads="1"/>
          </p:cNvSpPr>
          <p:nvPr/>
        </p:nvSpPr>
        <p:spPr bwMode="auto">
          <a:xfrm>
            <a:off x="76200" y="762000"/>
            <a:ext cx="8991600" cy="5486400"/>
          </a:xfrm>
          <a:prstGeom prst="rect">
            <a:avLst/>
          </a:prstGeom>
          <a:gradFill rotWithShape="0">
            <a:gsLst>
              <a:gs pos="0">
                <a:srgbClr val="480048"/>
              </a:gs>
              <a:gs pos="100000">
                <a:schemeClr val="tx1"/>
              </a:gs>
            </a:gsLst>
            <a:path path="shape">
              <a:fillToRect l="50000" t="50000" r="50000" b="50000"/>
            </a:path>
          </a:gradFill>
          <a:ln w="9525">
            <a:solidFill>
              <a:schemeClr val="bg2"/>
            </a:solidFill>
            <a:miter lim="800000"/>
            <a:headEnd/>
            <a:tailEnd/>
          </a:ln>
          <a:effectLst/>
        </p:spPr>
        <p:txBody>
          <a:bodyPr wrap="none" anchor="ctr"/>
          <a:lstStyle/>
          <a:p>
            <a:endParaRPr lang="en-IN"/>
          </a:p>
        </p:txBody>
      </p:sp>
      <p:graphicFrame>
        <p:nvGraphicFramePr>
          <p:cNvPr id="232448" name="Object 0"/>
          <p:cNvGraphicFramePr>
            <a:graphicFrameLocks noChangeAspect="1"/>
          </p:cNvGraphicFramePr>
          <p:nvPr/>
        </p:nvGraphicFramePr>
        <p:xfrm>
          <a:off x="2155825" y="1143000"/>
          <a:ext cx="6683375" cy="5746750"/>
        </p:xfrm>
        <a:graphic>
          <a:graphicData uri="http://schemas.openxmlformats.org/presentationml/2006/ole">
            <p:oleObj spid="_x0000_s321538" name="Chart" r:id="rId3" imgW="6267551" imgH="5419657" progId="MSGraph.Chart.8">
              <p:embed followColorScheme="full"/>
            </p:oleObj>
          </a:graphicData>
        </a:graphic>
      </p:graphicFrame>
      <p:sp>
        <p:nvSpPr>
          <p:cNvPr id="191492" name="Text Box 4"/>
          <p:cNvSpPr txBox="1">
            <a:spLocks noChangeArrowheads="1"/>
          </p:cNvSpPr>
          <p:nvPr/>
        </p:nvSpPr>
        <p:spPr bwMode="auto">
          <a:xfrm>
            <a:off x="4038600" y="1905000"/>
            <a:ext cx="2133600" cy="336550"/>
          </a:xfrm>
          <a:prstGeom prst="rect">
            <a:avLst/>
          </a:prstGeom>
          <a:noFill/>
          <a:ln w="9525">
            <a:noFill/>
            <a:miter lim="800000"/>
            <a:headEnd/>
            <a:tailEnd/>
          </a:ln>
          <a:effectLst/>
        </p:spPr>
        <p:txBody>
          <a:bodyPr>
            <a:spAutoFit/>
          </a:bodyPr>
          <a:lstStyle/>
          <a:p>
            <a:pPr>
              <a:spcBef>
                <a:spcPct val="50000"/>
              </a:spcBef>
            </a:pPr>
            <a:r>
              <a:rPr lang="en-US" sz="1600" b="1">
                <a:solidFill>
                  <a:srgbClr val="FFFF00"/>
                </a:solidFill>
                <a:latin typeface="Arial" pitchFamily="34" charset="0"/>
              </a:rPr>
              <a:t>Reference</a:t>
            </a:r>
          </a:p>
        </p:txBody>
      </p:sp>
      <p:sp>
        <p:nvSpPr>
          <p:cNvPr id="191493" name="Text Box 5"/>
          <p:cNvSpPr txBox="1">
            <a:spLocks noChangeArrowheads="1"/>
          </p:cNvSpPr>
          <p:nvPr/>
        </p:nvSpPr>
        <p:spPr bwMode="auto">
          <a:xfrm>
            <a:off x="6629400" y="2819400"/>
            <a:ext cx="2438400" cy="312738"/>
          </a:xfrm>
          <a:prstGeom prst="rect">
            <a:avLst/>
          </a:prstGeom>
          <a:noFill/>
          <a:ln w="9525">
            <a:noFill/>
            <a:miter lim="800000"/>
            <a:headEnd/>
            <a:tailEnd/>
          </a:ln>
          <a:effectLst/>
        </p:spPr>
        <p:txBody>
          <a:bodyPr>
            <a:spAutoFit/>
          </a:bodyPr>
          <a:lstStyle/>
          <a:p>
            <a:pPr algn="ctr">
              <a:lnSpc>
                <a:spcPct val="90000"/>
              </a:lnSpc>
              <a:spcBef>
                <a:spcPct val="50000"/>
              </a:spcBef>
            </a:pPr>
            <a:r>
              <a:rPr lang="en-US" sz="1600" b="1">
                <a:solidFill>
                  <a:schemeClr val="bg1"/>
                </a:solidFill>
                <a:latin typeface="Arial" pitchFamily="34" charset="0"/>
              </a:rPr>
              <a:t>2.5  times higher risk</a:t>
            </a:r>
          </a:p>
        </p:txBody>
      </p:sp>
      <p:sp>
        <p:nvSpPr>
          <p:cNvPr id="191494" name="Text Box 6"/>
          <p:cNvSpPr txBox="1">
            <a:spLocks noChangeArrowheads="1"/>
          </p:cNvSpPr>
          <p:nvPr/>
        </p:nvSpPr>
        <p:spPr bwMode="auto">
          <a:xfrm>
            <a:off x="608013" y="0"/>
            <a:ext cx="8534400" cy="762000"/>
          </a:xfrm>
          <a:prstGeom prst="rect">
            <a:avLst/>
          </a:prstGeom>
          <a:noFill/>
          <a:ln w="9525">
            <a:noFill/>
            <a:miter lim="800000"/>
            <a:headEnd/>
            <a:tailEnd/>
          </a:ln>
          <a:effectLst/>
        </p:spPr>
        <p:txBody>
          <a:bodyPr>
            <a:spAutoFit/>
          </a:bodyPr>
          <a:lstStyle/>
          <a:p>
            <a:pPr algn="ctr">
              <a:spcBef>
                <a:spcPct val="50000"/>
              </a:spcBef>
            </a:pPr>
            <a:r>
              <a:rPr lang="en-US" sz="2200" b="1" dirty="0">
                <a:latin typeface="Times New Roman" pitchFamily="18" charset="0"/>
                <a:cs typeface="Times New Roman" pitchFamily="18" charset="0"/>
              </a:rPr>
              <a:t>SYNERGISTIC EFFECT OF HERITABILITY AND                 PHYSICAL ACTIVITY ON GLUCOSE INTOLERANCE</a:t>
            </a:r>
          </a:p>
        </p:txBody>
      </p:sp>
      <p:sp>
        <p:nvSpPr>
          <p:cNvPr id="191495" name="Text Box 7"/>
          <p:cNvSpPr txBox="1">
            <a:spLocks noChangeArrowheads="1"/>
          </p:cNvSpPr>
          <p:nvPr/>
        </p:nvSpPr>
        <p:spPr bwMode="auto">
          <a:xfrm>
            <a:off x="1143000" y="6461125"/>
            <a:ext cx="7315200" cy="396875"/>
          </a:xfrm>
          <a:prstGeom prst="rect">
            <a:avLst/>
          </a:prstGeom>
          <a:noFill/>
          <a:ln w="9525">
            <a:noFill/>
            <a:miter lim="800000"/>
            <a:headEnd/>
            <a:tailEnd/>
          </a:ln>
          <a:effectLst/>
        </p:spPr>
        <p:txBody>
          <a:bodyPr>
            <a:spAutoFit/>
          </a:bodyPr>
          <a:lstStyle/>
          <a:p>
            <a:pPr algn="ctr">
              <a:spcBef>
                <a:spcPct val="50000"/>
              </a:spcBef>
            </a:pPr>
            <a:r>
              <a:rPr lang="en-US" sz="2000" b="1" i="1">
                <a:solidFill>
                  <a:srgbClr val="00FFFF"/>
                </a:solidFill>
                <a:latin typeface="Arial" pitchFamily="34" charset="0"/>
              </a:rPr>
              <a:t>Mohan V et al, J Assoc Physicians India, 51:771-777, 2003</a:t>
            </a:r>
          </a:p>
        </p:txBody>
      </p:sp>
      <p:sp>
        <p:nvSpPr>
          <p:cNvPr id="191496" name="Text Box 8"/>
          <p:cNvSpPr txBox="1">
            <a:spLocks noChangeArrowheads="1"/>
          </p:cNvSpPr>
          <p:nvPr/>
        </p:nvSpPr>
        <p:spPr bwMode="auto">
          <a:xfrm>
            <a:off x="0" y="1676400"/>
            <a:ext cx="2667000" cy="581025"/>
          </a:xfrm>
          <a:prstGeom prst="rect">
            <a:avLst/>
          </a:prstGeom>
          <a:noFill/>
          <a:ln w="9525">
            <a:noFill/>
            <a:miter lim="800000"/>
            <a:headEnd/>
            <a:tailEnd/>
          </a:ln>
          <a:effectLst/>
        </p:spPr>
        <p:txBody>
          <a:bodyPr>
            <a:spAutoFit/>
          </a:bodyPr>
          <a:lstStyle/>
          <a:p>
            <a:pPr algn="ctr">
              <a:spcBef>
                <a:spcPct val="50000"/>
              </a:spcBef>
            </a:pPr>
            <a:r>
              <a:rPr lang="en-US" sz="1600" b="1">
                <a:solidFill>
                  <a:srgbClr val="FFFFCC"/>
                </a:solidFill>
                <a:latin typeface="Arial" pitchFamily="34" charset="0"/>
              </a:rPr>
              <a:t>Family history negative            + Physical active</a:t>
            </a:r>
          </a:p>
        </p:txBody>
      </p:sp>
      <p:sp>
        <p:nvSpPr>
          <p:cNvPr id="191497" name="Text Box 9"/>
          <p:cNvSpPr txBox="1">
            <a:spLocks noChangeArrowheads="1"/>
          </p:cNvSpPr>
          <p:nvPr/>
        </p:nvSpPr>
        <p:spPr bwMode="auto">
          <a:xfrm>
            <a:off x="101600" y="2667000"/>
            <a:ext cx="2489200" cy="581025"/>
          </a:xfrm>
          <a:prstGeom prst="rect">
            <a:avLst/>
          </a:prstGeom>
          <a:noFill/>
          <a:ln w="9525">
            <a:noFill/>
            <a:miter lim="800000"/>
            <a:headEnd/>
            <a:tailEnd/>
          </a:ln>
          <a:effectLst/>
        </p:spPr>
        <p:txBody>
          <a:bodyPr>
            <a:spAutoFit/>
          </a:bodyPr>
          <a:lstStyle/>
          <a:p>
            <a:pPr algn="ctr">
              <a:spcBef>
                <a:spcPct val="50000"/>
              </a:spcBef>
            </a:pPr>
            <a:r>
              <a:rPr lang="en-US" sz="1600" b="1">
                <a:solidFill>
                  <a:srgbClr val="FFFFCC"/>
                </a:solidFill>
                <a:latin typeface="Arial" pitchFamily="34" charset="0"/>
              </a:rPr>
              <a:t>Family history positive            + Physical active</a:t>
            </a:r>
          </a:p>
        </p:txBody>
      </p:sp>
      <p:sp>
        <p:nvSpPr>
          <p:cNvPr id="191498" name="Text Box 10"/>
          <p:cNvSpPr txBox="1">
            <a:spLocks noChangeArrowheads="1"/>
          </p:cNvSpPr>
          <p:nvPr/>
        </p:nvSpPr>
        <p:spPr bwMode="auto">
          <a:xfrm>
            <a:off x="-101600" y="3841750"/>
            <a:ext cx="2844800" cy="581025"/>
          </a:xfrm>
          <a:prstGeom prst="rect">
            <a:avLst/>
          </a:prstGeom>
          <a:noFill/>
          <a:ln w="9525">
            <a:noFill/>
            <a:miter lim="800000"/>
            <a:headEnd/>
            <a:tailEnd/>
          </a:ln>
          <a:effectLst/>
        </p:spPr>
        <p:txBody>
          <a:bodyPr>
            <a:spAutoFit/>
          </a:bodyPr>
          <a:lstStyle/>
          <a:p>
            <a:pPr algn="ctr">
              <a:spcBef>
                <a:spcPct val="50000"/>
              </a:spcBef>
            </a:pPr>
            <a:r>
              <a:rPr lang="en-US" sz="1600" b="1">
                <a:solidFill>
                  <a:srgbClr val="FFFFCC"/>
                </a:solidFill>
                <a:latin typeface="Arial" pitchFamily="34" charset="0"/>
              </a:rPr>
              <a:t>Family history negative                  + Sedentary</a:t>
            </a:r>
          </a:p>
        </p:txBody>
      </p:sp>
      <p:sp>
        <p:nvSpPr>
          <p:cNvPr id="191499" name="Text Box 11"/>
          <p:cNvSpPr txBox="1">
            <a:spLocks noChangeArrowheads="1"/>
          </p:cNvSpPr>
          <p:nvPr/>
        </p:nvSpPr>
        <p:spPr bwMode="auto">
          <a:xfrm>
            <a:off x="-12700" y="4800600"/>
            <a:ext cx="2755900" cy="581025"/>
          </a:xfrm>
          <a:prstGeom prst="rect">
            <a:avLst/>
          </a:prstGeom>
          <a:noFill/>
          <a:ln w="9525">
            <a:noFill/>
            <a:miter lim="800000"/>
            <a:headEnd/>
            <a:tailEnd/>
          </a:ln>
          <a:effectLst/>
        </p:spPr>
        <p:txBody>
          <a:bodyPr>
            <a:spAutoFit/>
          </a:bodyPr>
          <a:lstStyle/>
          <a:p>
            <a:pPr algn="ctr">
              <a:spcBef>
                <a:spcPct val="50000"/>
              </a:spcBef>
            </a:pPr>
            <a:r>
              <a:rPr lang="en-US" sz="1600" b="1">
                <a:solidFill>
                  <a:srgbClr val="FFFFCC"/>
                </a:solidFill>
                <a:latin typeface="Arial" pitchFamily="34" charset="0"/>
              </a:rPr>
              <a:t>Family history Positive                 + Sedentary</a:t>
            </a:r>
          </a:p>
        </p:txBody>
      </p:sp>
      <p:sp>
        <p:nvSpPr>
          <p:cNvPr id="191500" name="Text Box 12"/>
          <p:cNvSpPr txBox="1">
            <a:spLocks noChangeArrowheads="1"/>
          </p:cNvSpPr>
          <p:nvPr/>
        </p:nvSpPr>
        <p:spPr bwMode="auto">
          <a:xfrm>
            <a:off x="5867400" y="3954463"/>
            <a:ext cx="2438400" cy="312737"/>
          </a:xfrm>
          <a:prstGeom prst="rect">
            <a:avLst/>
          </a:prstGeom>
          <a:noFill/>
          <a:ln w="9525">
            <a:noFill/>
            <a:miter lim="800000"/>
            <a:headEnd/>
            <a:tailEnd/>
          </a:ln>
          <a:effectLst/>
        </p:spPr>
        <p:txBody>
          <a:bodyPr>
            <a:spAutoFit/>
          </a:bodyPr>
          <a:lstStyle/>
          <a:p>
            <a:pPr algn="ctr">
              <a:lnSpc>
                <a:spcPct val="90000"/>
              </a:lnSpc>
              <a:spcBef>
                <a:spcPct val="50000"/>
              </a:spcBef>
            </a:pPr>
            <a:r>
              <a:rPr lang="en-US" sz="1600" b="1">
                <a:solidFill>
                  <a:schemeClr val="bg1"/>
                </a:solidFill>
                <a:latin typeface="Arial" pitchFamily="34" charset="0"/>
              </a:rPr>
              <a:t>2.0  times higher risk</a:t>
            </a:r>
          </a:p>
        </p:txBody>
      </p:sp>
      <p:sp>
        <p:nvSpPr>
          <p:cNvPr id="191501" name="Text Box 13"/>
          <p:cNvSpPr txBox="1">
            <a:spLocks noChangeArrowheads="1"/>
          </p:cNvSpPr>
          <p:nvPr/>
        </p:nvSpPr>
        <p:spPr bwMode="auto">
          <a:xfrm>
            <a:off x="7239000" y="4876800"/>
            <a:ext cx="1903413" cy="533400"/>
          </a:xfrm>
          <a:prstGeom prst="rect">
            <a:avLst/>
          </a:prstGeom>
          <a:noFill/>
          <a:ln w="9525">
            <a:noFill/>
            <a:miter lim="800000"/>
            <a:headEnd/>
            <a:tailEnd/>
          </a:ln>
          <a:effectLst/>
        </p:spPr>
        <p:txBody>
          <a:bodyPr>
            <a:spAutoFit/>
          </a:bodyPr>
          <a:lstStyle/>
          <a:p>
            <a:pPr algn="ctr">
              <a:lnSpc>
                <a:spcPct val="90000"/>
              </a:lnSpc>
              <a:spcBef>
                <a:spcPct val="50000"/>
              </a:spcBef>
            </a:pPr>
            <a:r>
              <a:rPr lang="en-US" sz="1600" b="1">
                <a:solidFill>
                  <a:schemeClr val="bg1"/>
                </a:solidFill>
                <a:latin typeface="Arial" pitchFamily="34" charset="0"/>
              </a:rPr>
              <a:t>3.0  times higher risk</a:t>
            </a:r>
          </a:p>
        </p:txBody>
      </p:sp>
      <p:sp>
        <p:nvSpPr>
          <p:cNvPr id="191502" name="Rectangle 14"/>
          <p:cNvSpPr>
            <a:spLocks noChangeArrowheads="1"/>
          </p:cNvSpPr>
          <p:nvPr/>
        </p:nvSpPr>
        <p:spPr bwMode="auto">
          <a:xfrm>
            <a:off x="2635250" y="815975"/>
            <a:ext cx="5740400" cy="519113"/>
          </a:xfrm>
          <a:prstGeom prst="rect">
            <a:avLst/>
          </a:prstGeom>
          <a:noFill/>
          <a:ln w="9525">
            <a:noFill/>
            <a:miter lim="800000"/>
            <a:headEnd/>
            <a:tailEnd/>
          </a:ln>
          <a:effectLst/>
        </p:spPr>
        <p:txBody>
          <a:bodyPr wrap="none">
            <a:spAutoFit/>
          </a:bodyPr>
          <a:lstStyle/>
          <a:p>
            <a:pPr algn="ctr" eaLnBrk="1" hangingPunct="1"/>
            <a:r>
              <a:rPr lang="en-US" sz="2800" b="1" i="1">
                <a:solidFill>
                  <a:srgbClr val="00FFFF"/>
                </a:solidFill>
                <a:latin typeface="Arial" pitchFamily="34" charset="0"/>
              </a:rPr>
              <a:t>Chennai Urban Population Study</a:t>
            </a:r>
          </a:p>
        </p:txBody>
      </p:sp>
      <p:sp>
        <p:nvSpPr>
          <p:cNvPr id="15" name="Slide Number Placeholder 14"/>
          <p:cNvSpPr>
            <a:spLocks noGrp="1"/>
          </p:cNvSpPr>
          <p:nvPr>
            <p:ph type="sldNum" sz="quarter" idx="12"/>
          </p:nvPr>
        </p:nvSpPr>
        <p:spPr/>
        <p:txBody>
          <a:bodyPr/>
          <a:lstStyle/>
          <a:p>
            <a:fld id="{6607D56D-3EEE-4C05-B485-A078B54F8524}" type="slidenum">
              <a:rPr lang="en-IN" smtClean="0"/>
              <a:pPr/>
              <a:t>35</a:t>
            </a:fld>
            <a:endParaRPr lang="en-I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2448"/>
                                        </p:tgtEl>
                                        <p:attrNameLst>
                                          <p:attrName>style.visibility</p:attrName>
                                        </p:attrNameLst>
                                      </p:cBhvr>
                                      <p:to>
                                        <p:strVal val="visible"/>
                                      </p:to>
                                    </p:set>
                                    <p:animEffect transition="in" filter="wipe(down)">
                                      <p:cBhvr>
                                        <p:cTn id="7" dur="500"/>
                                        <p:tgtEl>
                                          <p:spTgt spid="232448"/>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91492"/>
                                        </p:tgtEl>
                                        <p:attrNameLst>
                                          <p:attrName>style.visibility</p:attrName>
                                        </p:attrNameLst>
                                      </p:cBhvr>
                                      <p:to>
                                        <p:strVal val="visible"/>
                                      </p:to>
                                    </p:set>
                                    <p:animEffect transition="in" filter="dissolve">
                                      <p:cBhvr>
                                        <p:cTn id="11" dur="500"/>
                                        <p:tgtEl>
                                          <p:spTgt spid="191492"/>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91493"/>
                                        </p:tgtEl>
                                        <p:attrNameLst>
                                          <p:attrName>style.visibility</p:attrName>
                                        </p:attrNameLst>
                                      </p:cBhvr>
                                      <p:to>
                                        <p:strVal val="visible"/>
                                      </p:to>
                                    </p:set>
                                    <p:animEffect transition="in" filter="dissolve">
                                      <p:cBhvr>
                                        <p:cTn id="15" dur="500"/>
                                        <p:tgtEl>
                                          <p:spTgt spid="191493"/>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191500"/>
                                        </p:tgtEl>
                                        <p:attrNameLst>
                                          <p:attrName>style.visibility</p:attrName>
                                        </p:attrNameLst>
                                      </p:cBhvr>
                                      <p:to>
                                        <p:strVal val="visible"/>
                                      </p:to>
                                    </p:set>
                                    <p:animEffect transition="in" filter="dissolve">
                                      <p:cBhvr>
                                        <p:cTn id="19" dur="500"/>
                                        <p:tgtEl>
                                          <p:spTgt spid="191500"/>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91501"/>
                                        </p:tgtEl>
                                        <p:attrNameLst>
                                          <p:attrName>style.visibility</p:attrName>
                                        </p:attrNameLst>
                                      </p:cBhvr>
                                      <p:to>
                                        <p:strVal val="visible"/>
                                      </p:to>
                                    </p:set>
                                    <p:animEffect transition="in" filter="dissolve">
                                      <p:cBhvr>
                                        <p:cTn id="23" dur="500"/>
                                        <p:tgtEl>
                                          <p:spTgt spid="1915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232448" grpId="0"/>
      <p:bldP spid="191492" grpId="0" autoUpdateAnimBg="0"/>
      <p:bldP spid="191493" grpId="0" autoUpdateAnimBg="0"/>
      <p:bldP spid="191500" grpId="0" autoUpdateAnimBg="0"/>
      <p:bldP spid="191501"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6200" y="219075"/>
            <a:ext cx="9144000" cy="1000125"/>
          </a:xfrm>
        </p:spPr>
        <p:txBody>
          <a:bodyPr/>
          <a:lstStyle/>
          <a:p>
            <a:r>
              <a:rPr lang="en-US" altLang="en-US" sz="3200" b="1" smtClean="0"/>
              <a:t>Framingham Heart Study 30-Year Follow-Up:</a:t>
            </a:r>
            <a:br>
              <a:rPr lang="en-US" altLang="en-US" sz="3200" b="1" smtClean="0"/>
            </a:br>
            <a:r>
              <a:rPr lang="en-US" altLang="en-US" sz="3200" b="1" smtClean="0"/>
              <a:t>CVD Events in Patients With Diabetes (Ages 35-64)</a:t>
            </a:r>
            <a:endParaRPr lang="en-US" altLang="en-US" sz="3200" smtClean="0"/>
          </a:p>
        </p:txBody>
      </p:sp>
      <p:sp>
        <p:nvSpPr>
          <p:cNvPr id="23555" name="Rectangle 3"/>
          <p:cNvSpPr>
            <a:spLocks noChangeArrowheads="1"/>
          </p:cNvSpPr>
          <p:nvPr/>
        </p:nvSpPr>
        <p:spPr bwMode="black">
          <a:xfrm>
            <a:off x="2320925" y="3473450"/>
            <a:ext cx="346075" cy="741363"/>
          </a:xfrm>
          <a:prstGeom prst="rect">
            <a:avLst/>
          </a:prstGeom>
          <a:solidFill>
            <a:srgbClr val="00FF00"/>
          </a:solidFill>
          <a:ln w="7938">
            <a:solidFill>
              <a:schemeClr val="tx1"/>
            </a:solidFill>
            <a:miter lim="800000"/>
            <a:headEnd/>
            <a:tailEnd/>
          </a:ln>
        </p:spPr>
        <p:txBody>
          <a:bodyPr/>
          <a:lstStyle/>
          <a:p>
            <a:endParaRPr lang="ru-RU"/>
          </a:p>
        </p:txBody>
      </p:sp>
      <p:sp>
        <p:nvSpPr>
          <p:cNvPr id="23556" name="Rectangle 4"/>
          <p:cNvSpPr>
            <a:spLocks noChangeArrowheads="1"/>
          </p:cNvSpPr>
          <p:nvPr/>
        </p:nvSpPr>
        <p:spPr bwMode="black">
          <a:xfrm>
            <a:off x="3513138" y="3725863"/>
            <a:ext cx="346075" cy="488950"/>
          </a:xfrm>
          <a:prstGeom prst="rect">
            <a:avLst/>
          </a:prstGeom>
          <a:solidFill>
            <a:srgbClr val="00FF00"/>
          </a:solidFill>
          <a:ln w="7938">
            <a:solidFill>
              <a:schemeClr val="tx1"/>
            </a:solidFill>
            <a:miter lim="800000"/>
            <a:headEnd/>
            <a:tailEnd/>
          </a:ln>
        </p:spPr>
        <p:txBody>
          <a:bodyPr/>
          <a:lstStyle/>
          <a:p>
            <a:endParaRPr lang="ru-RU"/>
          </a:p>
        </p:txBody>
      </p:sp>
      <p:sp>
        <p:nvSpPr>
          <p:cNvPr id="23559" name="Rectangle 7"/>
          <p:cNvSpPr>
            <a:spLocks noChangeArrowheads="1"/>
          </p:cNvSpPr>
          <p:nvPr/>
        </p:nvSpPr>
        <p:spPr bwMode="black">
          <a:xfrm>
            <a:off x="5715009" y="3473450"/>
            <a:ext cx="571503" cy="741363"/>
          </a:xfrm>
          <a:prstGeom prst="rect">
            <a:avLst/>
          </a:prstGeom>
          <a:solidFill>
            <a:srgbClr val="00FF00"/>
          </a:solidFill>
          <a:ln w="7938">
            <a:solidFill>
              <a:schemeClr val="tx1"/>
            </a:solidFill>
            <a:miter lim="800000"/>
            <a:headEnd/>
            <a:tailEnd/>
          </a:ln>
        </p:spPr>
        <p:txBody>
          <a:bodyPr/>
          <a:lstStyle/>
          <a:p>
            <a:endParaRPr lang="ru-RU"/>
          </a:p>
        </p:txBody>
      </p:sp>
      <p:sp>
        <p:nvSpPr>
          <p:cNvPr id="23560" name="Rectangle 8"/>
          <p:cNvSpPr>
            <a:spLocks noChangeArrowheads="1"/>
          </p:cNvSpPr>
          <p:nvPr/>
        </p:nvSpPr>
        <p:spPr bwMode="black">
          <a:xfrm>
            <a:off x="2667000" y="3227388"/>
            <a:ext cx="338138" cy="987425"/>
          </a:xfrm>
          <a:prstGeom prst="rect">
            <a:avLst/>
          </a:prstGeom>
          <a:solidFill>
            <a:schemeClr val="accent1"/>
          </a:solidFill>
          <a:ln w="7938">
            <a:solidFill>
              <a:schemeClr val="tx1"/>
            </a:solidFill>
            <a:miter lim="800000"/>
            <a:headEnd/>
            <a:tailEnd/>
          </a:ln>
        </p:spPr>
        <p:txBody>
          <a:bodyPr/>
          <a:lstStyle/>
          <a:p>
            <a:endParaRPr lang="ru-RU"/>
          </a:p>
        </p:txBody>
      </p:sp>
      <p:sp>
        <p:nvSpPr>
          <p:cNvPr id="23561" name="Rectangle 9"/>
          <p:cNvSpPr>
            <a:spLocks noChangeArrowheads="1"/>
          </p:cNvSpPr>
          <p:nvPr/>
        </p:nvSpPr>
        <p:spPr bwMode="black">
          <a:xfrm>
            <a:off x="3859213" y="3305175"/>
            <a:ext cx="344487" cy="909638"/>
          </a:xfrm>
          <a:prstGeom prst="rect">
            <a:avLst/>
          </a:prstGeom>
          <a:solidFill>
            <a:schemeClr val="accent1"/>
          </a:solidFill>
          <a:ln w="7938">
            <a:solidFill>
              <a:schemeClr val="tx1"/>
            </a:solidFill>
            <a:miter lim="800000"/>
            <a:headEnd/>
            <a:tailEnd/>
          </a:ln>
        </p:spPr>
        <p:txBody>
          <a:bodyPr/>
          <a:lstStyle/>
          <a:p>
            <a:endParaRPr lang="ru-RU"/>
          </a:p>
        </p:txBody>
      </p:sp>
      <p:sp>
        <p:nvSpPr>
          <p:cNvPr id="23564" name="Rectangle 12"/>
          <p:cNvSpPr>
            <a:spLocks noChangeArrowheads="1"/>
          </p:cNvSpPr>
          <p:nvPr/>
        </p:nvSpPr>
        <p:spPr bwMode="black">
          <a:xfrm>
            <a:off x="6286512" y="3571876"/>
            <a:ext cx="571504" cy="642937"/>
          </a:xfrm>
          <a:prstGeom prst="rect">
            <a:avLst/>
          </a:prstGeom>
          <a:solidFill>
            <a:schemeClr val="accent1"/>
          </a:solidFill>
          <a:ln w="7938">
            <a:solidFill>
              <a:schemeClr val="tx1"/>
            </a:solidFill>
            <a:miter lim="800000"/>
            <a:headEnd/>
            <a:tailEnd/>
          </a:ln>
        </p:spPr>
        <p:txBody>
          <a:bodyPr/>
          <a:lstStyle/>
          <a:p>
            <a:endParaRPr lang="ru-RU"/>
          </a:p>
        </p:txBody>
      </p:sp>
      <p:sp>
        <p:nvSpPr>
          <p:cNvPr id="23565" name="Line 13"/>
          <p:cNvSpPr>
            <a:spLocks noChangeShapeType="1"/>
          </p:cNvSpPr>
          <p:nvPr/>
        </p:nvSpPr>
        <p:spPr bwMode="black">
          <a:xfrm>
            <a:off x="2071688" y="1751013"/>
            <a:ext cx="1587" cy="2463800"/>
          </a:xfrm>
          <a:prstGeom prst="line">
            <a:avLst/>
          </a:prstGeom>
          <a:noFill/>
          <a:ln w="7938">
            <a:solidFill>
              <a:srgbClr val="FFFFFF"/>
            </a:solidFill>
            <a:round/>
            <a:headEnd/>
            <a:tailEnd/>
          </a:ln>
        </p:spPr>
        <p:txBody>
          <a:bodyPr/>
          <a:lstStyle/>
          <a:p>
            <a:endParaRPr lang="en-IN"/>
          </a:p>
        </p:txBody>
      </p:sp>
      <p:sp>
        <p:nvSpPr>
          <p:cNvPr id="23566" name="Line 14"/>
          <p:cNvSpPr>
            <a:spLocks noChangeShapeType="1"/>
          </p:cNvSpPr>
          <p:nvPr/>
        </p:nvSpPr>
        <p:spPr bwMode="black">
          <a:xfrm>
            <a:off x="2011363" y="4214813"/>
            <a:ext cx="60325" cy="1587"/>
          </a:xfrm>
          <a:prstGeom prst="line">
            <a:avLst/>
          </a:prstGeom>
          <a:noFill/>
          <a:ln w="7938">
            <a:solidFill>
              <a:srgbClr val="FFFFFF"/>
            </a:solidFill>
            <a:round/>
            <a:headEnd/>
            <a:tailEnd/>
          </a:ln>
        </p:spPr>
        <p:txBody>
          <a:bodyPr/>
          <a:lstStyle/>
          <a:p>
            <a:endParaRPr lang="en-IN"/>
          </a:p>
        </p:txBody>
      </p:sp>
      <p:sp>
        <p:nvSpPr>
          <p:cNvPr id="23567" name="Line 15"/>
          <p:cNvSpPr>
            <a:spLocks noChangeShapeType="1"/>
          </p:cNvSpPr>
          <p:nvPr/>
        </p:nvSpPr>
        <p:spPr bwMode="black">
          <a:xfrm>
            <a:off x="2011363" y="3725863"/>
            <a:ext cx="60325" cy="1587"/>
          </a:xfrm>
          <a:prstGeom prst="line">
            <a:avLst/>
          </a:prstGeom>
          <a:noFill/>
          <a:ln w="7938">
            <a:solidFill>
              <a:srgbClr val="FFFFFF"/>
            </a:solidFill>
            <a:round/>
            <a:headEnd/>
            <a:tailEnd/>
          </a:ln>
        </p:spPr>
        <p:txBody>
          <a:bodyPr/>
          <a:lstStyle/>
          <a:p>
            <a:endParaRPr lang="en-IN"/>
          </a:p>
        </p:txBody>
      </p:sp>
      <p:sp>
        <p:nvSpPr>
          <p:cNvPr id="23568" name="Line 16"/>
          <p:cNvSpPr>
            <a:spLocks noChangeShapeType="1"/>
          </p:cNvSpPr>
          <p:nvPr/>
        </p:nvSpPr>
        <p:spPr bwMode="black">
          <a:xfrm>
            <a:off x="2011363" y="3227388"/>
            <a:ext cx="60325" cy="1587"/>
          </a:xfrm>
          <a:prstGeom prst="line">
            <a:avLst/>
          </a:prstGeom>
          <a:noFill/>
          <a:ln w="7938">
            <a:solidFill>
              <a:srgbClr val="FFFFFF"/>
            </a:solidFill>
            <a:round/>
            <a:headEnd/>
            <a:tailEnd/>
          </a:ln>
        </p:spPr>
        <p:txBody>
          <a:bodyPr/>
          <a:lstStyle/>
          <a:p>
            <a:endParaRPr lang="en-IN"/>
          </a:p>
        </p:txBody>
      </p:sp>
      <p:sp>
        <p:nvSpPr>
          <p:cNvPr id="23569" name="Line 17"/>
          <p:cNvSpPr>
            <a:spLocks noChangeShapeType="1"/>
          </p:cNvSpPr>
          <p:nvPr/>
        </p:nvSpPr>
        <p:spPr bwMode="black">
          <a:xfrm>
            <a:off x="2011363" y="2738438"/>
            <a:ext cx="60325" cy="1587"/>
          </a:xfrm>
          <a:prstGeom prst="line">
            <a:avLst/>
          </a:prstGeom>
          <a:noFill/>
          <a:ln w="7938">
            <a:solidFill>
              <a:srgbClr val="FFFFFF"/>
            </a:solidFill>
            <a:round/>
            <a:headEnd/>
            <a:tailEnd/>
          </a:ln>
        </p:spPr>
        <p:txBody>
          <a:bodyPr/>
          <a:lstStyle/>
          <a:p>
            <a:endParaRPr lang="en-IN"/>
          </a:p>
        </p:txBody>
      </p:sp>
      <p:sp>
        <p:nvSpPr>
          <p:cNvPr id="23570" name="Line 18"/>
          <p:cNvSpPr>
            <a:spLocks noChangeShapeType="1"/>
          </p:cNvSpPr>
          <p:nvPr/>
        </p:nvSpPr>
        <p:spPr bwMode="black">
          <a:xfrm>
            <a:off x="2011363" y="2241550"/>
            <a:ext cx="60325" cy="1588"/>
          </a:xfrm>
          <a:prstGeom prst="line">
            <a:avLst/>
          </a:prstGeom>
          <a:noFill/>
          <a:ln w="7938">
            <a:solidFill>
              <a:srgbClr val="FFFFFF"/>
            </a:solidFill>
            <a:round/>
            <a:headEnd/>
            <a:tailEnd/>
          </a:ln>
        </p:spPr>
        <p:txBody>
          <a:bodyPr/>
          <a:lstStyle/>
          <a:p>
            <a:endParaRPr lang="en-IN"/>
          </a:p>
        </p:txBody>
      </p:sp>
      <p:sp>
        <p:nvSpPr>
          <p:cNvPr id="23571" name="Line 19"/>
          <p:cNvSpPr>
            <a:spLocks noChangeShapeType="1"/>
          </p:cNvSpPr>
          <p:nvPr/>
        </p:nvSpPr>
        <p:spPr bwMode="black">
          <a:xfrm>
            <a:off x="2011363" y="1751013"/>
            <a:ext cx="60325" cy="1587"/>
          </a:xfrm>
          <a:prstGeom prst="line">
            <a:avLst/>
          </a:prstGeom>
          <a:noFill/>
          <a:ln w="7938">
            <a:solidFill>
              <a:srgbClr val="FFFFFF"/>
            </a:solidFill>
            <a:round/>
            <a:headEnd/>
            <a:tailEnd/>
          </a:ln>
        </p:spPr>
        <p:txBody>
          <a:bodyPr/>
          <a:lstStyle/>
          <a:p>
            <a:endParaRPr lang="en-IN"/>
          </a:p>
        </p:txBody>
      </p:sp>
      <p:sp>
        <p:nvSpPr>
          <p:cNvPr id="23572" name="Line 20"/>
          <p:cNvSpPr>
            <a:spLocks noChangeShapeType="1"/>
          </p:cNvSpPr>
          <p:nvPr/>
        </p:nvSpPr>
        <p:spPr bwMode="black">
          <a:xfrm>
            <a:off x="2071688" y="4214813"/>
            <a:ext cx="5972175" cy="1587"/>
          </a:xfrm>
          <a:prstGeom prst="line">
            <a:avLst/>
          </a:prstGeom>
          <a:noFill/>
          <a:ln w="7938">
            <a:solidFill>
              <a:srgbClr val="FFFFFF"/>
            </a:solidFill>
            <a:round/>
            <a:headEnd/>
            <a:tailEnd/>
          </a:ln>
        </p:spPr>
        <p:txBody>
          <a:bodyPr/>
          <a:lstStyle/>
          <a:p>
            <a:endParaRPr lang="en-IN"/>
          </a:p>
        </p:txBody>
      </p:sp>
      <p:sp>
        <p:nvSpPr>
          <p:cNvPr id="2035735" name="Rectangle 23"/>
          <p:cNvSpPr>
            <a:spLocks noChangeArrowheads="1"/>
          </p:cNvSpPr>
          <p:nvPr/>
        </p:nvSpPr>
        <p:spPr bwMode="black">
          <a:xfrm>
            <a:off x="3594100" y="3444875"/>
            <a:ext cx="200025" cy="244475"/>
          </a:xfrm>
          <a:prstGeom prst="rect">
            <a:avLst/>
          </a:prstGeom>
          <a:noFill/>
          <a:ln w="9525">
            <a:noFill/>
            <a:miter lim="800000"/>
            <a:headEnd/>
            <a:tailEnd/>
          </a:ln>
        </p:spPr>
        <p:txBody>
          <a:bodyPr wrap="none" lIns="0" tIns="0" rIns="0" bIns="0">
            <a:spAutoFit/>
          </a:bodyPr>
          <a:lstStyle/>
          <a:p>
            <a:pPr>
              <a:defRPr/>
            </a:pPr>
            <a:r>
              <a:rPr lang="en-US" sz="1600" b="1">
                <a:solidFill>
                  <a:srgbClr val="FFFFFF"/>
                </a:solidFill>
                <a:latin typeface="Arial" charset="0"/>
              </a:rPr>
              <a:t>20</a:t>
            </a:r>
            <a:endParaRPr lang="en-US" sz="1600">
              <a:solidFill>
                <a:srgbClr val="FFFFFF"/>
              </a:solidFill>
              <a:effectLst>
                <a:outerShdw blurRad="38100" dist="38100" dir="2700000" algn="tl">
                  <a:srgbClr val="000000"/>
                </a:outerShdw>
              </a:effectLst>
              <a:latin typeface="Arial" charset="0"/>
            </a:endParaRPr>
          </a:p>
        </p:txBody>
      </p:sp>
      <p:sp>
        <p:nvSpPr>
          <p:cNvPr id="2035738" name="Rectangle 26"/>
          <p:cNvSpPr>
            <a:spLocks noChangeArrowheads="1"/>
          </p:cNvSpPr>
          <p:nvPr/>
        </p:nvSpPr>
        <p:spPr bwMode="black">
          <a:xfrm>
            <a:off x="5929323" y="3143248"/>
            <a:ext cx="214313" cy="246223"/>
          </a:xfrm>
          <a:prstGeom prst="rect">
            <a:avLst/>
          </a:prstGeom>
          <a:noFill/>
          <a:ln w="9525">
            <a:noFill/>
            <a:miter lim="800000"/>
            <a:headEnd/>
            <a:tailEnd/>
          </a:ln>
        </p:spPr>
        <p:txBody>
          <a:bodyPr wrap="square" lIns="0" tIns="0" rIns="0" bIns="0">
            <a:spAutoFit/>
          </a:bodyPr>
          <a:lstStyle/>
          <a:p>
            <a:pPr>
              <a:defRPr/>
            </a:pPr>
            <a:r>
              <a:rPr lang="en-US" sz="1600" b="1" dirty="0">
                <a:solidFill>
                  <a:srgbClr val="FFFFFF"/>
                </a:solidFill>
                <a:latin typeface="Arial" charset="0"/>
              </a:rPr>
              <a:t>6</a:t>
            </a:r>
            <a:endParaRPr lang="en-US" sz="1600" dirty="0">
              <a:solidFill>
                <a:srgbClr val="FFFFFF"/>
              </a:solidFill>
              <a:effectLst>
                <a:outerShdw blurRad="38100" dist="38100" dir="2700000" algn="tl">
                  <a:srgbClr val="000000"/>
                </a:outerShdw>
              </a:effectLst>
              <a:latin typeface="Arial" charset="0"/>
            </a:endParaRPr>
          </a:p>
        </p:txBody>
      </p:sp>
      <p:sp>
        <p:nvSpPr>
          <p:cNvPr id="2035739" name="Rectangle 27"/>
          <p:cNvSpPr>
            <a:spLocks noChangeArrowheads="1"/>
          </p:cNvSpPr>
          <p:nvPr/>
        </p:nvSpPr>
        <p:spPr bwMode="black">
          <a:xfrm>
            <a:off x="2403475" y="3192463"/>
            <a:ext cx="200025" cy="244475"/>
          </a:xfrm>
          <a:prstGeom prst="rect">
            <a:avLst/>
          </a:prstGeom>
          <a:noFill/>
          <a:ln w="9525">
            <a:noFill/>
            <a:miter lim="800000"/>
            <a:headEnd/>
            <a:tailEnd/>
          </a:ln>
        </p:spPr>
        <p:txBody>
          <a:bodyPr wrap="none" lIns="0" tIns="0" rIns="0" bIns="0">
            <a:spAutoFit/>
          </a:bodyPr>
          <a:lstStyle/>
          <a:p>
            <a:pPr>
              <a:defRPr/>
            </a:pPr>
            <a:r>
              <a:rPr lang="en-US" sz="1600" b="1">
                <a:solidFill>
                  <a:srgbClr val="FFFFFF"/>
                </a:solidFill>
                <a:latin typeface="Arial" charset="0"/>
              </a:rPr>
              <a:t>38</a:t>
            </a:r>
            <a:endParaRPr lang="en-US" sz="1600">
              <a:solidFill>
                <a:srgbClr val="FFFFFF"/>
              </a:solidFill>
              <a:effectLst>
                <a:outerShdw blurRad="38100" dist="38100" dir="2700000" algn="tl">
                  <a:srgbClr val="000000"/>
                </a:outerShdw>
              </a:effectLst>
              <a:latin typeface="Arial" charset="0"/>
            </a:endParaRPr>
          </a:p>
        </p:txBody>
      </p:sp>
      <p:sp>
        <p:nvSpPr>
          <p:cNvPr id="2035740" name="Rectangle 28"/>
          <p:cNvSpPr>
            <a:spLocks noChangeArrowheads="1"/>
          </p:cNvSpPr>
          <p:nvPr/>
        </p:nvSpPr>
        <p:spPr bwMode="black">
          <a:xfrm>
            <a:off x="3940175" y="3024188"/>
            <a:ext cx="200025" cy="244475"/>
          </a:xfrm>
          <a:prstGeom prst="rect">
            <a:avLst/>
          </a:prstGeom>
          <a:noFill/>
          <a:ln w="9525">
            <a:noFill/>
            <a:miter lim="800000"/>
            <a:headEnd/>
            <a:tailEnd/>
          </a:ln>
        </p:spPr>
        <p:txBody>
          <a:bodyPr wrap="none" lIns="0" tIns="0" rIns="0" bIns="0">
            <a:spAutoFit/>
          </a:bodyPr>
          <a:lstStyle/>
          <a:p>
            <a:pPr>
              <a:defRPr/>
            </a:pPr>
            <a:r>
              <a:rPr lang="en-US" sz="1600" b="1">
                <a:solidFill>
                  <a:srgbClr val="FFFFFF"/>
                </a:solidFill>
                <a:latin typeface="Arial" charset="0"/>
              </a:rPr>
              <a:t>19</a:t>
            </a:r>
            <a:endParaRPr lang="en-US" sz="1600">
              <a:solidFill>
                <a:srgbClr val="FFFFFF"/>
              </a:solidFill>
              <a:effectLst>
                <a:outerShdw blurRad="38100" dist="38100" dir="2700000" algn="tl">
                  <a:srgbClr val="000000"/>
                </a:outerShdw>
              </a:effectLst>
              <a:latin typeface="Arial" charset="0"/>
            </a:endParaRPr>
          </a:p>
        </p:txBody>
      </p:sp>
      <p:sp>
        <p:nvSpPr>
          <p:cNvPr id="2035741" name="Rectangle 29"/>
          <p:cNvSpPr>
            <a:spLocks noChangeArrowheads="1"/>
          </p:cNvSpPr>
          <p:nvPr/>
        </p:nvSpPr>
        <p:spPr bwMode="black">
          <a:xfrm>
            <a:off x="6572265" y="3214687"/>
            <a:ext cx="285751" cy="246221"/>
          </a:xfrm>
          <a:prstGeom prst="rect">
            <a:avLst/>
          </a:prstGeom>
          <a:noFill/>
          <a:ln w="9525">
            <a:noFill/>
            <a:miter lim="800000"/>
            <a:headEnd/>
            <a:tailEnd/>
          </a:ln>
        </p:spPr>
        <p:txBody>
          <a:bodyPr wrap="square" lIns="0" tIns="0" rIns="0" bIns="0">
            <a:spAutoFit/>
          </a:bodyPr>
          <a:lstStyle/>
          <a:p>
            <a:pPr>
              <a:defRPr/>
            </a:pPr>
            <a:r>
              <a:rPr lang="en-US" sz="1600" b="1" dirty="0">
                <a:solidFill>
                  <a:srgbClr val="FFFFFF"/>
                </a:solidFill>
                <a:latin typeface="Arial" charset="0"/>
              </a:rPr>
              <a:t>3*</a:t>
            </a:r>
            <a:endParaRPr lang="en-US" sz="1600" dirty="0">
              <a:solidFill>
                <a:srgbClr val="FFFFFF"/>
              </a:solidFill>
              <a:effectLst>
                <a:outerShdw blurRad="38100" dist="38100" dir="2700000" algn="tl">
                  <a:srgbClr val="000000"/>
                </a:outerShdw>
              </a:effectLst>
              <a:latin typeface="Arial" charset="0"/>
            </a:endParaRPr>
          </a:p>
        </p:txBody>
      </p:sp>
      <p:sp>
        <p:nvSpPr>
          <p:cNvPr id="2035742" name="Rectangle 30"/>
          <p:cNvSpPr>
            <a:spLocks noChangeArrowheads="1"/>
          </p:cNvSpPr>
          <p:nvPr/>
        </p:nvSpPr>
        <p:spPr bwMode="black">
          <a:xfrm>
            <a:off x="2749550" y="2947988"/>
            <a:ext cx="200025" cy="244475"/>
          </a:xfrm>
          <a:prstGeom prst="rect">
            <a:avLst/>
          </a:prstGeom>
          <a:noFill/>
          <a:ln w="9525">
            <a:noFill/>
            <a:miter lim="800000"/>
            <a:headEnd/>
            <a:tailEnd/>
          </a:ln>
        </p:spPr>
        <p:txBody>
          <a:bodyPr wrap="none" lIns="0" tIns="0" rIns="0" bIns="0">
            <a:spAutoFit/>
          </a:bodyPr>
          <a:lstStyle/>
          <a:p>
            <a:pPr>
              <a:defRPr/>
            </a:pPr>
            <a:r>
              <a:rPr lang="en-US" sz="1600" b="1">
                <a:solidFill>
                  <a:srgbClr val="FFFFFF"/>
                </a:solidFill>
                <a:latin typeface="Arial" charset="0"/>
              </a:rPr>
              <a:t>30</a:t>
            </a:r>
            <a:endParaRPr lang="en-US" sz="1600">
              <a:solidFill>
                <a:srgbClr val="FFFFFF"/>
              </a:solidFill>
              <a:effectLst>
                <a:outerShdw blurRad="38100" dist="38100" dir="2700000" algn="tl">
                  <a:srgbClr val="000000"/>
                </a:outerShdw>
              </a:effectLst>
              <a:latin typeface="Arial" charset="0"/>
            </a:endParaRPr>
          </a:p>
        </p:txBody>
      </p:sp>
      <p:sp>
        <p:nvSpPr>
          <p:cNvPr id="2035743" name="Rectangle 31"/>
          <p:cNvSpPr>
            <a:spLocks noChangeArrowheads="1"/>
          </p:cNvSpPr>
          <p:nvPr/>
        </p:nvSpPr>
        <p:spPr bwMode="black">
          <a:xfrm>
            <a:off x="1800225" y="4084638"/>
            <a:ext cx="112713" cy="274637"/>
          </a:xfrm>
          <a:prstGeom prst="rect">
            <a:avLst/>
          </a:prstGeom>
          <a:noFill/>
          <a:ln w="9525">
            <a:noFill/>
            <a:miter lim="800000"/>
            <a:headEnd/>
            <a:tailEnd/>
          </a:ln>
        </p:spPr>
        <p:txBody>
          <a:bodyPr wrap="none" lIns="0" tIns="0" rIns="0" bIns="0">
            <a:spAutoFit/>
          </a:bodyPr>
          <a:lstStyle/>
          <a:p>
            <a:pPr>
              <a:defRPr/>
            </a:pPr>
            <a:r>
              <a:rPr lang="en-US" sz="1800" b="1">
                <a:solidFill>
                  <a:srgbClr val="FFFFFF"/>
                </a:solidFill>
                <a:latin typeface="Arial" charset="0"/>
              </a:rPr>
              <a:t>0</a:t>
            </a:r>
            <a:endParaRPr lang="en-US" sz="2600">
              <a:solidFill>
                <a:srgbClr val="FFFFFF"/>
              </a:solidFill>
              <a:effectLst>
                <a:outerShdw blurRad="38100" dist="38100" dir="2700000" algn="tl">
                  <a:srgbClr val="000000"/>
                </a:outerShdw>
              </a:effectLst>
              <a:latin typeface="Arial" charset="0"/>
            </a:endParaRPr>
          </a:p>
        </p:txBody>
      </p:sp>
      <p:sp>
        <p:nvSpPr>
          <p:cNvPr id="2035744" name="Rectangle 32"/>
          <p:cNvSpPr>
            <a:spLocks noChangeArrowheads="1"/>
          </p:cNvSpPr>
          <p:nvPr/>
        </p:nvSpPr>
        <p:spPr bwMode="black">
          <a:xfrm>
            <a:off x="1800225" y="3595688"/>
            <a:ext cx="112713" cy="274637"/>
          </a:xfrm>
          <a:prstGeom prst="rect">
            <a:avLst/>
          </a:prstGeom>
          <a:noFill/>
          <a:ln w="9525">
            <a:noFill/>
            <a:miter lim="800000"/>
            <a:headEnd/>
            <a:tailEnd/>
          </a:ln>
        </p:spPr>
        <p:txBody>
          <a:bodyPr wrap="none" lIns="0" tIns="0" rIns="0" bIns="0">
            <a:spAutoFit/>
          </a:bodyPr>
          <a:lstStyle/>
          <a:p>
            <a:pPr>
              <a:defRPr/>
            </a:pPr>
            <a:r>
              <a:rPr lang="en-US" sz="1800" b="1">
                <a:solidFill>
                  <a:srgbClr val="FFFFFF"/>
                </a:solidFill>
                <a:latin typeface="Arial" charset="0"/>
              </a:rPr>
              <a:t>2</a:t>
            </a:r>
            <a:endParaRPr lang="en-US" sz="2600">
              <a:solidFill>
                <a:srgbClr val="FFFFFF"/>
              </a:solidFill>
              <a:effectLst>
                <a:outerShdw blurRad="38100" dist="38100" dir="2700000" algn="tl">
                  <a:srgbClr val="000000"/>
                </a:outerShdw>
              </a:effectLst>
              <a:latin typeface="Arial" charset="0"/>
            </a:endParaRPr>
          </a:p>
        </p:txBody>
      </p:sp>
      <p:sp>
        <p:nvSpPr>
          <p:cNvPr id="2035745" name="Rectangle 33"/>
          <p:cNvSpPr>
            <a:spLocks noChangeArrowheads="1"/>
          </p:cNvSpPr>
          <p:nvPr/>
        </p:nvSpPr>
        <p:spPr bwMode="black">
          <a:xfrm>
            <a:off x="1800225" y="3097213"/>
            <a:ext cx="112713" cy="274637"/>
          </a:xfrm>
          <a:prstGeom prst="rect">
            <a:avLst/>
          </a:prstGeom>
          <a:noFill/>
          <a:ln w="9525">
            <a:noFill/>
            <a:miter lim="800000"/>
            <a:headEnd/>
            <a:tailEnd/>
          </a:ln>
        </p:spPr>
        <p:txBody>
          <a:bodyPr wrap="none" lIns="0" tIns="0" rIns="0" bIns="0">
            <a:spAutoFit/>
          </a:bodyPr>
          <a:lstStyle/>
          <a:p>
            <a:pPr>
              <a:defRPr/>
            </a:pPr>
            <a:r>
              <a:rPr lang="en-US" sz="1800" b="1">
                <a:solidFill>
                  <a:srgbClr val="FFFFFF"/>
                </a:solidFill>
                <a:latin typeface="Arial" charset="0"/>
              </a:rPr>
              <a:t>4</a:t>
            </a:r>
            <a:endParaRPr lang="en-US" sz="2600">
              <a:solidFill>
                <a:srgbClr val="FFFFFF"/>
              </a:solidFill>
              <a:effectLst>
                <a:outerShdw blurRad="38100" dist="38100" dir="2700000" algn="tl">
                  <a:srgbClr val="000000"/>
                </a:outerShdw>
              </a:effectLst>
              <a:latin typeface="Arial" charset="0"/>
            </a:endParaRPr>
          </a:p>
        </p:txBody>
      </p:sp>
      <p:sp>
        <p:nvSpPr>
          <p:cNvPr id="2035746" name="Rectangle 34"/>
          <p:cNvSpPr>
            <a:spLocks noChangeArrowheads="1"/>
          </p:cNvSpPr>
          <p:nvPr/>
        </p:nvSpPr>
        <p:spPr bwMode="black">
          <a:xfrm>
            <a:off x="1800225" y="2608263"/>
            <a:ext cx="112713" cy="274637"/>
          </a:xfrm>
          <a:prstGeom prst="rect">
            <a:avLst/>
          </a:prstGeom>
          <a:noFill/>
          <a:ln w="9525">
            <a:noFill/>
            <a:miter lim="800000"/>
            <a:headEnd/>
            <a:tailEnd/>
          </a:ln>
        </p:spPr>
        <p:txBody>
          <a:bodyPr wrap="none" lIns="0" tIns="0" rIns="0" bIns="0">
            <a:spAutoFit/>
          </a:bodyPr>
          <a:lstStyle/>
          <a:p>
            <a:pPr>
              <a:defRPr/>
            </a:pPr>
            <a:r>
              <a:rPr lang="en-US" sz="1800" b="1">
                <a:solidFill>
                  <a:srgbClr val="FFFFFF"/>
                </a:solidFill>
                <a:latin typeface="Arial" charset="0"/>
              </a:rPr>
              <a:t>6</a:t>
            </a:r>
            <a:endParaRPr lang="en-US" sz="2600">
              <a:solidFill>
                <a:srgbClr val="FFFFFF"/>
              </a:solidFill>
              <a:effectLst>
                <a:outerShdw blurRad="38100" dist="38100" dir="2700000" algn="tl">
                  <a:srgbClr val="000000"/>
                </a:outerShdw>
              </a:effectLst>
              <a:latin typeface="Arial" charset="0"/>
            </a:endParaRPr>
          </a:p>
        </p:txBody>
      </p:sp>
      <p:sp>
        <p:nvSpPr>
          <p:cNvPr id="2035747" name="Rectangle 35"/>
          <p:cNvSpPr>
            <a:spLocks noChangeArrowheads="1"/>
          </p:cNvSpPr>
          <p:nvPr/>
        </p:nvSpPr>
        <p:spPr bwMode="black">
          <a:xfrm>
            <a:off x="1800225" y="2111375"/>
            <a:ext cx="112713" cy="274638"/>
          </a:xfrm>
          <a:prstGeom prst="rect">
            <a:avLst/>
          </a:prstGeom>
          <a:noFill/>
          <a:ln w="9525">
            <a:noFill/>
            <a:miter lim="800000"/>
            <a:headEnd/>
            <a:tailEnd/>
          </a:ln>
        </p:spPr>
        <p:txBody>
          <a:bodyPr wrap="none" lIns="0" tIns="0" rIns="0" bIns="0">
            <a:spAutoFit/>
          </a:bodyPr>
          <a:lstStyle/>
          <a:p>
            <a:pPr>
              <a:defRPr/>
            </a:pPr>
            <a:r>
              <a:rPr lang="en-US" sz="1800" b="1">
                <a:solidFill>
                  <a:srgbClr val="FFFFFF"/>
                </a:solidFill>
                <a:latin typeface="Arial" charset="0"/>
              </a:rPr>
              <a:t>8</a:t>
            </a:r>
            <a:endParaRPr lang="en-US" sz="2600">
              <a:solidFill>
                <a:srgbClr val="FFFFFF"/>
              </a:solidFill>
              <a:effectLst>
                <a:outerShdw blurRad="38100" dist="38100" dir="2700000" algn="tl">
                  <a:srgbClr val="000000"/>
                </a:outerShdw>
              </a:effectLst>
              <a:latin typeface="Arial" charset="0"/>
            </a:endParaRPr>
          </a:p>
        </p:txBody>
      </p:sp>
      <p:sp>
        <p:nvSpPr>
          <p:cNvPr id="2035748" name="Rectangle 36"/>
          <p:cNvSpPr>
            <a:spLocks noChangeArrowheads="1"/>
          </p:cNvSpPr>
          <p:nvPr/>
        </p:nvSpPr>
        <p:spPr bwMode="black">
          <a:xfrm>
            <a:off x="1684338" y="1620838"/>
            <a:ext cx="227012" cy="274637"/>
          </a:xfrm>
          <a:prstGeom prst="rect">
            <a:avLst/>
          </a:prstGeom>
          <a:noFill/>
          <a:ln w="9525">
            <a:noFill/>
            <a:miter lim="800000"/>
            <a:headEnd/>
            <a:tailEnd/>
          </a:ln>
        </p:spPr>
        <p:txBody>
          <a:bodyPr wrap="none" lIns="0" tIns="0" rIns="0" bIns="0">
            <a:spAutoFit/>
          </a:bodyPr>
          <a:lstStyle/>
          <a:p>
            <a:pPr>
              <a:defRPr/>
            </a:pPr>
            <a:r>
              <a:rPr lang="en-US" sz="1800" b="1">
                <a:solidFill>
                  <a:srgbClr val="FFFFFF"/>
                </a:solidFill>
                <a:latin typeface="Arial" charset="0"/>
              </a:rPr>
              <a:t>10</a:t>
            </a:r>
            <a:endParaRPr lang="en-US" sz="2600">
              <a:solidFill>
                <a:srgbClr val="FFFFFF"/>
              </a:solidFill>
              <a:effectLst>
                <a:outerShdw blurRad="38100" dist="38100" dir="2700000" algn="tl">
                  <a:srgbClr val="000000"/>
                </a:outerShdw>
              </a:effectLst>
              <a:latin typeface="Arial" charset="0"/>
            </a:endParaRPr>
          </a:p>
        </p:txBody>
      </p:sp>
      <p:sp>
        <p:nvSpPr>
          <p:cNvPr id="2035749" name="Rectangle 37"/>
          <p:cNvSpPr>
            <a:spLocks noChangeArrowheads="1"/>
          </p:cNvSpPr>
          <p:nvPr/>
        </p:nvSpPr>
        <p:spPr bwMode="auto">
          <a:xfrm>
            <a:off x="3425825" y="5162550"/>
            <a:ext cx="2992438" cy="274638"/>
          </a:xfrm>
          <a:prstGeom prst="rect">
            <a:avLst/>
          </a:prstGeom>
          <a:noFill/>
          <a:ln w="9525">
            <a:noFill/>
            <a:miter lim="800000"/>
            <a:headEnd/>
            <a:tailEnd/>
          </a:ln>
        </p:spPr>
        <p:txBody>
          <a:bodyPr wrap="none" lIns="0" tIns="0" rIns="0" bIns="0">
            <a:spAutoFit/>
          </a:bodyPr>
          <a:lstStyle/>
          <a:p>
            <a:pPr>
              <a:defRPr/>
            </a:pPr>
            <a:r>
              <a:rPr lang="en-US" sz="1800" b="1">
                <a:solidFill>
                  <a:srgbClr val="FFFFFF"/>
                </a:solidFill>
                <a:latin typeface="Arial" charset="0"/>
              </a:rPr>
              <a:t>Age-adjusted annual rate/1,000</a:t>
            </a:r>
            <a:endParaRPr lang="en-US" sz="1800">
              <a:solidFill>
                <a:srgbClr val="FFFFFF"/>
              </a:solidFill>
              <a:effectLst>
                <a:outerShdw blurRad="38100" dist="38100" dir="2700000" algn="tl">
                  <a:srgbClr val="000000"/>
                </a:outerShdw>
              </a:effectLst>
              <a:latin typeface="Arial" charset="0"/>
            </a:endParaRPr>
          </a:p>
        </p:txBody>
      </p:sp>
      <p:sp>
        <p:nvSpPr>
          <p:cNvPr id="23590" name="Rectangle 38"/>
          <p:cNvSpPr>
            <a:spLocks noChangeArrowheads="1"/>
          </p:cNvSpPr>
          <p:nvPr/>
        </p:nvSpPr>
        <p:spPr bwMode="black">
          <a:xfrm>
            <a:off x="2497138" y="2097088"/>
            <a:ext cx="95250" cy="107950"/>
          </a:xfrm>
          <a:prstGeom prst="rect">
            <a:avLst/>
          </a:prstGeom>
          <a:solidFill>
            <a:srgbClr val="00FF00"/>
          </a:solidFill>
          <a:ln w="7938">
            <a:solidFill>
              <a:schemeClr val="tx1"/>
            </a:solidFill>
            <a:miter lim="800000"/>
            <a:headEnd/>
            <a:tailEnd/>
          </a:ln>
        </p:spPr>
        <p:txBody>
          <a:bodyPr/>
          <a:lstStyle/>
          <a:p>
            <a:endParaRPr lang="ru-RU"/>
          </a:p>
        </p:txBody>
      </p:sp>
      <p:sp>
        <p:nvSpPr>
          <p:cNvPr id="2035751" name="Rectangle 39"/>
          <p:cNvSpPr>
            <a:spLocks noChangeArrowheads="1"/>
          </p:cNvSpPr>
          <p:nvPr/>
        </p:nvSpPr>
        <p:spPr bwMode="black">
          <a:xfrm>
            <a:off x="2640013" y="2036763"/>
            <a:ext cx="361950" cy="244475"/>
          </a:xfrm>
          <a:prstGeom prst="rect">
            <a:avLst/>
          </a:prstGeom>
          <a:noFill/>
          <a:ln w="9525">
            <a:noFill/>
            <a:miter lim="800000"/>
            <a:headEnd/>
            <a:tailEnd/>
          </a:ln>
        </p:spPr>
        <p:txBody>
          <a:bodyPr wrap="none" lIns="0" tIns="0" rIns="0" bIns="0">
            <a:spAutoFit/>
          </a:bodyPr>
          <a:lstStyle/>
          <a:p>
            <a:pPr>
              <a:defRPr/>
            </a:pPr>
            <a:r>
              <a:rPr lang="en-US" sz="1600" b="1">
                <a:solidFill>
                  <a:srgbClr val="FFFFFF"/>
                </a:solidFill>
                <a:latin typeface="Arial" charset="0"/>
              </a:rPr>
              <a:t>Men</a:t>
            </a:r>
            <a:endParaRPr lang="en-US" sz="1600">
              <a:solidFill>
                <a:srgbClr val="FFFFFF"/>
              </a:solidFill>
              <a:effectLst>
                <a:outerShdw blurRad="38100" dist="38100" dir="2700000" algn="tl">
                  <a:srgbClr val="000000"/>
                </a:outerShdw>
              </a:effectLst>
              <a:latin typeface="Arial" charset="0"/>
            </a:endParaRPr>
          </a:p>
        </p:txBody>
      </p:sp>
      <p:sp>
        <p:nvSpPr>
          <p:cNvPr id="23592" name="Rectangle 40"/>
          <p:cNvSpPr>
            <a:spLocks noChangeArrowheads="1"/>
          </p:cNvSpPr>
          <p:nvPr/>
        </p:nvSpPr>
        <p:spPr bwMode="black">
          <a:xfrm>
            <a:off x="3122613" y="2095500"/>
            <a:ext cx="95250" cy="107950"/>
          </a:xfrm>
          <a:prstGeom prst="rect">
            <a:avLst/>
          </a:prstGeom>
          <a:solidFill>
            <a:schemeClr val="accent1"/>
          </a:solidFill>
          <a:ln w="7938">
            <a:solidFill>
              <a:schemeClr val="tx1"/>
            </a:solidFill>
            <a:miter lim="800000"/>
            <a:headEnd/>
            <a:tailEnd/>
          </a:ln>
        </p:spPr>
        <p:txBody>
          <a:bodyPr/>
          <a:lstStyle/>
          <a:p>
            <a:endParaRPr lang="ru-RU"/>
          </a:p>
        </p:txBody>
      </p:sp>
      <p:sp>
        <p:nvSpPr>
          <p:cNvPr id="2035753" name="Rectangle 41"/>
          <p:cNvSpPr>
            <a:spLocks noChangeArrowheads="1"/>
          </p:cNvSpPr>
          <p:nvPr/>
        </p:nvSpPr>
        <p:spPr bwMode="black">
          <a:xfrm>
            <a:off x="3265488" y="2036763"/>
            <a:ext cx="652462" cy="244475"/>
          </a:xfrm>
          <a:prstGeom prst="rect">
            <a:avLst/>
          </a:prstGeom>
          <a:noFill/>
          <a:ln w="9525">
            <a:noFill/>
            <a:miter lim="800000"/>
            <a:headEnd/>
            <a:tailEnd/>
          </a:ln>
        </p:spPr>
        <p:txBody>
          <a:bodyPr wrap="none" lIns="0" tIns="0" rIns="0" bIns="0">
            <a:spAutoFit/>
          </a:bodyPr>
          <a:lstStyle/>
          <a:p>
            <a:pPr>
              <a:defRPr/>
            </a:pPr>
            <a:r>
              <a:rPr lang="en-US" sz="1600" b="1">
                <a:solidFill>
                  <a:srgbClr val="FFFFFF"/>
                </a:solidFill>
                <a:latin typeface="Arial" charset="0"/>
              </a:rPr>
              <a:t>Women</a:t>
            </a:r>
            <a:endParaRPr lang="en-US" sz="1600">
              <a:solidFill>
                <a:srgbClr val="FFFFFF"/>
              </a:solidFill>
              <a:effectLst>
                <a:outerShdw blurRad="38100" dist="38100" dir="2700000" algn="tl">
                  <a:srgbClr val="000000"/>
                </a:outerShdw>
              </a:effectLst>
              <a:latin typeface="Arial" charset="0"/>
            </a:endParaRPr>
          </a:p>
        </p:txBody>
      </p:sp>
      <p:sp>
        <p:nvSpPr>
          <p:cNvPr id="23594" name="Text Box 42"/>
          <p:cNvSpPr txBox="1">
            <a:spLocks noChangeArrowheads="1"/>
          </p:cNvSpPr>
          <p:nvPr/>
        </p:nvSpPr>
        <p:spPr bwMode="black">
          <a:xfrm>
            <a:off x="1989138" y="4360863"/>
            <a:ext cx="1196975" cy="641350"/>
          </a:xfrm>
          <a:prstGeom prst="rect">
            <a:avLst/>
          </a:prstGeom>
          <a:noFill/>
          <a:ln w="12700">
            <a:noFill/>
            <a:miter lim="800000"/>
            <a:headEnd/>
            <a:tailEnd/>
          </a:ln>
        </p:spPr>
        <p:txBody>
          <a:bodyPr>
            <a:spAutoFit/>
          </a:bodyPr>
          <a:lstStyle/>
          <a:p>
            <a:pPr algn="ctr"/>
            <a:r>
              <a:rPr lang="en-US" sz="1800" b="1">
                <a:solidFill>
                  <a:schemeClr val="tx2"/>
                </a:solidFill>
                <a:latin typeface="Arial" charset="0"/>
              </a:rPr>
              <a:t>Total CVD</a:t>
            </a:r>
          </a:p>
        </p:txBody>
      </p:sp>
      <p:sp>
        <p:nvSpPr>
          <p:cNvPr id="23595" name="Text Box 43"/>
          <p:cNvSpPr txBox="1">
            <a:spLocks noChangeArrowheads="1"/>
          </p:cNvSpPr>
          <p:nvPr/>
        </p:nvSpPr>
        <p:spPr bwMode="black">
          <a:xfrm>
            <a:off x="3189288" y="4360863"/>
            <a:ext cx="1196975" cy="366712"/>
          </a:xfrm>
          <a:prstGeom prst="rect">
            <a:avLst/>
          </a:prstGeom>
          <a:noFill/>
          <a:ln w="12700">
            <a:noFill/>
            <a:miter lim="800000"/>
            <a:headEnd/>
            <a:tailEnd/>
          </a:ln>
        </p:spPr>
        <p:txBody>
          <a:bodyPr>
            <a:spAutoFit/>
          </a:bodyPr>
          <a:lstStyle/>
          <a:p>
            <a:pPr algn="ctr"/>
            <a:r>
              <a:rPr lang="en-US" sz="1800" b="1">
                <a:solidFill>
                  <a:schemeClr val="tx2"/>
                </a:solidFill>
                <a:latin typeface="Arial" charset="0"/>
              </a:rPr>
              <a:t>CHD</a:t>
            </a:r>
          </a:p>
        </p:txBody>
      </p:sp>
      <p:sp>
        <p:nvSpPr>
          <p:cNvPr id="23598" name="Text Box 46"/>
          <p:cNvSpPr txBox="1">
            <a:spLocks noChangeArrowheads="1"/>
          </p:cNvSpPr>
          <p:nvPr/>
        </p:nvSpPr>
        <p:spPr bwMode="black">
          <a:xfrm>
            <a:off x="6000761" y="4357695"/>
            <a:ext cx="1071569" cy="369332"/>
          </a:xfrm>
          <a:prstGeom prst="rect">
            <a:avLst/>
          </a:prstGeom>
          <a:noFill/>
          <a:ln w="12700">
            <a:noFill/>
            <a:miter lim="800000"/>
            <a:headEnd/>
            <a:tailEnd/>
          </a:ln>
        </p:spPr>
        <p:txBody>
          <a:bodyPr wrap="square">
            <a:spAutoFit/>
          </a:bodyPr>
          <a:lstStyle/>
          <a:p>
            <a:pPr algn="ctr"/>
            <a:r>
              <a:rPr lang="en-US" sz="1800" b="1" dirty="0">
                <a:solidFill>
                  <a:schemeClr val="tx2"/>
                </a:solidFill>
                <a:latin typeface="Arial" charset="0"/>
              </a:rPr>
              <a:t>Stroke</a:t>
            </a:r>
          </a:p>
        </p:txBody>
      </p:sp>
      <p:sp>
        <p:nvSpPr>
          <p:cNvPr id="23599" name="Text Box 47"/>
          <p:cNvSpPr txBox="1">
            <a:spLocks noChangeArrowheads="1"/>
          </p:cNvSpPr>
          <p:nvPr/>
        </p:nvSpPr>
        <p:spPr bwMode="black">
          <a:xfrm>
            <a:off x="866775" y="2533650"/>
            <a:ext cx="679450" cy="641350"/>
          </a:xfrm>
          <a:prstGeom prst="rect">
            <a:avLst/>
          </a:prstGeom>
          <a:noFill/>
          <a:ln w="12700">
            <a:noFill/>
            <a:miter lim="800000"/>
            <a:headEnd/>
            <a:tailEnd/>
          </a:ln>
        </p:spPr>
        <p:txBody>
          <a:bodyPr wrap="none">
            <a:spAutoFit/>
          </a:bodyPr>
          <a:lstStyle/>
          <a:p>
            <a:pPr algn="ctr"/>
            <a:r>
              <a:rPr lang="en-US" sz="1800" b="1">
                <a:solidFill>
                  <a:schemeClr val="tx2"/>
                </a:solidFill>
                <a:latin typeface="Arial" charset="0"/>
              </a:rPr>
              <a:t>Risk</a:t>
            </a:r>
          </a:p>
          <a:p>
            <a:pPr algn="ctr"/>
            <a:r>
              <a:rPr lang="en-US" sz="1800" b="1">
                <a:solidFill>
                  <a:schemeClr val="tx2"/>
                </a:solidFill>
                <a:latin typeface="Arial" charset="0"/>
              </a:rPr>
              <a:t>ratio</a:t>
            </a:r>
          </a:p>
        </p:txBody>
      </p:sp>
      <p:sp>
        <p:nvSpPr>
          <p:cNvPr id="23600" name="Text Box 48"/>
          <p:cNvSpPr txBox="1">
            <a:spLocks noChangeArrowheads="1"/>
          </p:cNvSpPr>
          <p:nvPr/>
        </p:nvSpPr>
        <p:spPr bwMode="auto">
          <a:xfrm>
            <a:off x="522288" y="5562600"/>
            <a:ext cx="8621712" cy="1158875"/>
          </a:xfrm>
          <a:prstGeom prst="rect">
            <a:avLst/>
          </a:prstGeom>
          <a:noFill/>
          <a:ln w="12700">
            <a:noFill/>
            <a:miter lim="800000"/>
            <a:headEnd/>
            <a:tailEnd/>
          </a:ln>
        </p:spPr>
        <p:txBody>
          <a:bodyPr>
            <a:spAutoFit/>
          </a:bodyPr>
          <a:lstStyle/>
          <a:p>
            <a:r>
              <a:rPr lang="en-US" b="1" i="1">
                <a:solidFill>
                  <a:schemeClr val="tx2"/>
                </a:solidFill>
                <a:latin typeface="Arial" charset="0"/>
              </a:rPr>
              <a:t>P</a:t>
            </a:r>
            <a:r>
              <a:rPr lang="en-US" b="1">
                <a:solidFill>
                  <a:schemeClr val="tx2"/>
                </a:solidFill>
                <a:latin typeface="Arial" charset="0"/>
              </a:rPr>
              <a:t>&lt;0.001 for all values except *</a:t>
            </a:r>
            <a:r>
              <a:rPr lang="en-US" b="1" i="1">
                <a:solidFill>
                  <a:schemeClr val="tx2"/>
                </a:solidFill>
                <a:latin typeface="Arial" charset="0"/>
              </a:rPr>
              <a:t>P</a:t>
            </a:r>
            <a:r>
              <a:rPr lang="en-US" b="1">
                <a:solidFill>
                  <a:schemeClr val="tx2"/>
                </a:solidFill>
                <a:latin typeface="Arial" charset="0"/>
              </a:rPr>
              <a:t>&lt;0.05.</a:t>
            </a:r>
          </a:p>
          <a:p>
            <a:pPr>
              <a:spcBef>
                <a:spcPct val="50000"/>
              </a:spcBef>
            </a:pPr>
            <a:r>
              <a:rPr lang="en-US" b="1">
                <a:solidFill>
                  <a:schemeClr val="tx2"/>
                </a:solidFill>
                <a:latin typeface="Arial" charset="0"/>
              </a:rPr>
              <a:t>Wilson PWF, Kannel WB. In: </a:t>
            </a:r>
            <a:r>
              <a:rPr lang="en-US" b="1" i="1">
                <a:solidFill>
                  <a:schemeClr val="tx2"/>
                </a:solidFill>
                <a:latin typeface="Arial" charset="0"/>
              </a:rPr>
              <a:t>Hyperglycemia, Diabetes and Vascular Disease. </a:t>
            </a:r>
            <a:r>
              <a:rPr lang="en-US" b="1">
                <a:solidFill>
                  <a:schemeClr val="tx2"/>
                </a:solidFill>
                <a:latin typeface="Arial" charset="0"/>
              </a:rPr>
              <a:t>Ruderman N et al, eds. Oxford; 1992.</a:t>
            </a:r>
          </a:p>
        </p:txBody>
      </p:sp>
      <p:sp>
        <p:nvSpPr>
          <p:cNvPr id="49" name="Slide Number Placeholder 48"/>
          <p:cNvSpPr>
            <a:spLocks noGrp="1"/>
          </p:cNvSpPr>
          <p:nvPr>
            <p:ph type="sldNum" sz="quarter" idx="12"/>
          </p:nvPr>
        </p:nvSpPr>
        <p:spPr/>
        <p:txBody>
          <a:bodyPr/>
          <a:lstStyle/>
          <a:p>
            <a:pPr>
              <a:defRPr/>
            </a:pPr>
            <a:fld id="{C9F2039D-4236-4B41-B9D5-05D4C8F65045}" type="slidenum">
              <a:rPr lang="en-US" smtClean="0"/>
              <a:pPr>
                <a:defRPr/>
              </a:pPr>
              <a:t>36</a:t>
            </a:fld>
            <a:endParaRPr 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42" name="Picture 2" descr="Pictur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6607D56D-3EEE-4C05-B485-A078B54F8524}" type="slidenum">
              <a:rPr lang="en-IN" smtClean="0"/>
              <a:pPr/>
              <a:t>37</a:t>
            </a:fld>
            <a:endParaRPr lang="en-IN"/>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Cardiovascular Disease and Diabetes</a:t>
            </a:r>
          </a:p>
        </p:txBody>
      </p:sp>
      <p:pic>
        <p:nvPicPr>
          <p:cNvPr id="21507" name="Picture 3" descr="0040"/>
          <p:cNvPicPr>
            <a:picLocks noChangeAspect="1" noChangeArrowheads="1"/>
          </p:cNvPicPr>
          <p:nvPr/>
        </p:nvPicPr>
        <p:blipFill>
          <a:blip r:embed="rId3"/>
          <a:srcRect/>
          <a:stretch>
            <a:fillRect/>
          </a:stretch>
        </p:blipFill>
        <p:spPr bwMode="auto">
          <a:xfrm>
            <a:off x="0" y="0"/>
            <a:ext cx="9142413" cy="6856413"/>
          </a:xfrm>
          <a:prstGeom prst="rect">
            <a:avLst/>
          </a:prstGeom>
          <a:solidFill>
            <a:schemeClr val="accent5"/>
          </a:solidFill>
          <a:ln w="9525">
            <a:noFill/>
            <a:miter lim="800000"/>
            <a:headEnd/>
            <a:tailEnd/>
          </a:ln>
        </p:spPr>
      </p:pic>
      <p:sp>
        <p:nvSpPr>
          <p:cNvPr id="4" name="Slide Number Placeholder 3"/>
          <p:cNvSpPr>
            <a:spLocks noGrp="1"/>
          </p:cNvSpPr>
          <p:nvPr>
            <p:ph type="sldNum" sz="quarter" idx="15"/>
          </p:nvPr>
        </p:nvSpPr>
        <p:spPr/>
        <p:txBody>
          <a:bodyPr/>
          <a:lstStyle/>
          <a:p>
            <a:fld id="{6607D56D-3EEE-4C05-B485-A078B54F8524}" type="slidenum">
              <a:rPr lang="en-IN" smtClean="0"/>
              <a:pPr/>
              <a:t>38</a:t>
            </a:fld>
            <a:endParaRPr lang="en-IN"/>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76200" y="165100"/>
            <a:ext cx="7710510" cy="1569660"/>
          </a:xfrm>
          <a:prstGeom prst="rect">
            <a:avLst/>
          </a:prstGeom>
          <a:noFill/>
          <a:ln w="9525">
            <a:noFill/>
            <a:miter lim="800000"/>
            <a:headEnd/>
            <a:tailEnd/>
          </a:ln>
        </p:spPr>
        <p:txBody>
          <a:bodyPr wrap="square">
            <a:spAutoFit/>
          </a:bodyPr>
          <a:lstStyle/>
          <a:p>
            <a:r>
              <a:rPr lang="en-GB" sz="3600" b="1" dirty="0">
                <a:cs typeface="Times New Roman" pitchFamily="18" charset="0"/>
              </a:rPr>
              <a:t>    </a:t>
            </a:r>
            <a:r>
              <a:rPr lang="en-GB" sz="3600" b="1" dirty="0" smtClean="0">
                <a:cs typeface="Times New Roman" pitchFamily="18" charset="0"/>
              </a:rPr>
              <a:t>   </a:t>
            </a:r>
            <a:r>
              <a:rPr lang="en-GB" sz="2400" b="1" dirty="0" smtClean="0">
                <a:solidFill>
                  <a:schemeClr val="folHlink"/>
                </a:solidFill>
                <a:latin typeface="Times New Roman" pitchFamily="18" charset="0"/>
                <a:cs typeface="Times New Roman" pitchFamily="18" charset="0"/>
              </a:rPr>
              <a:t>VASCULAR </a:t>
            </a:r>
            <a:r>
              <a:rPr lang="en-GB" sz="2400" b="1" dirty="0">
                <a:solidFill>
                  <a:schemeClr val="folHlink"/>
                </a:solidFill>
                <a:latin typeface="Times New Roman" pitchFamily="18" charset="0"/>
                <a:cs typeface="Times New Roman" pitchFamily="18" charset="0"/>
              </a:rPr>
              <a:t>DISEASES IN TYPE 2 DM</a:t>
            </a:r>
            <a:r>
              <a:rPr lang="en-GB" sz="2400" b="1" dirty="0" smtClean="0">
                <a:solidFill>
                  <a:schemeClr val="folHlink"/>
                </a:solidFill>
                <a:latin typeface="Times New Roman" pitchFamily="18" charset="0"/>
                <a:cs typeface="Times New Roman" pitchFamily="18" charset="0"/>
              </a:rPr>
              <a:t>,       </a:t>
            </a:r>
          </a:p>
          <a:p>
            <a:r>
              <a:rPr lang="en-GB" sz="2400" b="1" dirty="0" smtClean="0">
                <a:solidFill>
                  <a:schemeClr val="folHlink"/>
                </a:solidFill>
                <a:latin typeface="Times New Roman" pitchFamily="18" charset="0"/>
                <a:cs typeface="Times New Roman" pitchFamily="18" charset="0"/>
              </a:rPr>
              <a:t>             </a:t>
            </a:r>
            <a:r>
              <a:rPr lang="en-GB" sz="2400" b="1" dirty="0">
                <a:solidFill>
                  <a:schemeClr val="folHlink"/>
                </a:solidFill>
                <a:latin typeface="Times New Roman" pitchFamily="18" charset="0"/>
                <a:cs typeface="Times New Roman" pitchFamily="18" charset="0"/>
              </a:rPr>
              <a:t>ICMR MULTICENTRIC STUDY</a:t>
            </a:r>
          </a:p>
          <a:p>
            <a:endParaRPr lang="en-US" sz="3600" b="1" dirty="0">
              <a:solidFill>
                <a:schemeClr val="folHlink"/>
              </a:solidFill>
              <a:cs typeface="Times New Roman" pitchFamily="18" charset="0"/>
            </a:endParaRPr>
          </a:p>
        </p:txBody>
      </p:sp>
      <p:sp>
        <p:nvSpPr>
          <p:cNvPr id="21507" name="Text Box 3"/>
          <p:cNvSpPr txBox="1">
            <a:spLocks noChangeArrowheads="1"/>
          </p:cNvSpPr>
          <p:nvPr/>
        </p:nvSpPr>
        <p:spPr bwMode="auto">
          <a:xfrm>
            <a:off x="76200" y="1785926"/>
            <a:ext cx="8555038" cy="3231654"/>
          </a:xfrm>
          <a:prstGeom prst="rect">
            <a:avLst/>
          </a:prstGeom>
          <a:noFill/>
          <a:ln w="9525">
            <a:noFill/>
            <a:miter lim="800000"/>
            <a:headEnd/>
            <a:tailEnd/>
          </a:ln>
        </p:spPr>
        <p:txBody>
          <a:bodyPr wrap="square">
            <a:spAutoFit/>
          </a:bodyPr>
          <a:lstStyle/>
          <a:p>
            <a:r>
              <a:rPr lang="en-GB" sz="2000" b="1" dirty="0" smtClean="0">
                <a:latin typeface="Times New Roman" pitchFamily="18" charset="0"/>
                <a:cs typeface="Times New Roman" pitchFamily="18" charset="0"/>
              </a:rPr>
              <a:t>Vessel Disease                                                </a:t>
            </a:r>
            <a:r>
              <a:rPr lang="en-GB" sz="2000" b="1" dirty="0" smtClean="0">
                <a:latin typeface="Times New Roman" pitchFamily="18" charset="0"/>
                <a:cs typeface="Times New Roman" pitchFamily="18" charset="0"/>
              </a:rPr>
              <a:t>  </a:t>
            </a:r>
            <a:r>
              <a:rPr lang="en-GB" sz="2000" b="1" i="1" dirty="0" smtClean="0">
                <a:cs typeface="Times New Roman" pitchFamily="18" charset="0"/>
              </a:rPr>
              <a:t>Male   </a:t>
            </a:r>
            <a:r>
              <a:rPr lang="en-GB" b="1" i="1" dirty="0" smtClean="0">
                <a:cs typeface="Times New Roman" pitchFamily="18" charset="0"/>
              </a:rPr>
              <a:t>                </a:t>
            </a:r>
            <a:r>
              <a:rPr lang="en-GB" sz="2000" b="1" i="1" dirty="0" smtClean="0">
                <a:latin typeface="Times New Roman" pitchFamily="18" charset="0"/>
                <a:cs typeface="Times New Roman" pitchFamily="18" charset="0"/>
              </a:rPr>
              <a:t>Female</a:t>
            </a:r>
            <a:endParaRPr lang="en-GB" b="1" i="1" dirty="0">
              <a:latin typeface="Times New Roman" pitchFamily="18" charset="0"/>
              <a:cs typeface="Times New Roman" pitchFamily="18" charset="0"/>
            </a:endParaRPr>
          </a:p>
          <a:p>
            <a:r>
              <a:rPr lang="en-GB" i="1" dirty="0">
                <a:solidFill>
                  <a:schemeClr val="hlink"/>
                </a:solidFill>
                <a:cs typeface="Times New Roman" pitchFamily="18" charset="0"/>
              </a:rPr>
              <a:t> </a:t>
            </a:r>
          </a:p>
          <a:p>
            <a:r>
              <a:rPr lang="en-GB" b="1" i="1" dirty="0">
                <a:solidFill>
                  <a:srgbClr val="FF9933"/>
                </a:solidFill>
                <a:cs typeface="Times New Roman" pitchFamily="18" charset="0"/>
              </a:rPr>
              <a:t>Large vessel disease</a:t>
            </a:r>
          </a:p>
          <a:p>
            <a:r>
              <a:rPr lang="en-GB" b="1" dirty="0">
                <a:cs typeface="Times New Roman" pitchFamily="18" charset="0"/>
              </a:rPr>
              <a:t>Coronary artery disease                              </a:t>
            </a:r>
            <a:r>
              <a:rPr lang="en-GB" b="1" dirty="0" smtClean="0">
                <a:cs typeface="Times New Roman" pitchFamily="18" charset="0"/>
              </a:rPr>
              <a:t> </a:t>
            </a:r>
            <a:r>
              <a:rPr lang="en-GB" b="1" dirty="0">
                <a:cs typeface="Times New Roman" pitchFamily="18" charset="0"/>
              </a:rPr>
              <a:t>8.1%                 </a:t>
            </a:r>
            <a:r>
              <a:rPr lang="en-GB" b="1" dirty="0" smtClean="0">
                <a:cs typeface="Times New Roman" pitchFamily="18" charset="0"/>
              </a:rPr>
              <a:t>  4.7</a:t>
            </a:r>
            <a:r>
              <a:rPr lang="en-GB" b="1" dirty="0">
                <a:cs typeface="Times New Roman" pitchFamily="18" charset="0"/>
              </a:rPr>
              <a:t>%</a:t>
            </a:r>
          </a:p>
          <a:p>
            <a:r>
              <a:rPr lang="en-GB" b="1" dirty="0" err="1">
                <a:cs typeface="Times New Roman" pitchFamily="18" charset="0"/>
              </a:rPr>
              <a:t>Cerebrovascular</a:t>
            </a:r>
            <a:r>
              <a:rPr lang="en-GB" b="1" dirty="0">
                <a:cs typeface="Times New Roman" pitchFamily="18" charset="0"/>
              </a:rPr>
              <a:t> disease                              </a:t>
            </a:r>
            <a:r>
              <a:rPr lang="en-GB" b="1" dirty="0" smtClean="0">
                <a:cs typeface="Times New Roman" pitchFamily="18" charset="0"/>
              </a:rPr>
              <a:t>1.7</a:t>
            </a:r>
            <a:r>
              <a:rPr lang="en-GB" b="1" dirty="0">
                <a:cs typeface="Times New Roman" pitchFamily="18" charset="0"/>
              </a:rPr>
              <a:t>%                  </a:t>
            </a:r>
            <a:r>
              <a:rPr lang="en-GB" b="1" dirty="0" smtClean="0">
                <a:cs typeface="Times New Roman" pitchFamily="18" charset="0"/>
              </a:rPr>
              <a:t> 1.8</a:t>
            </a:r>
            <a:r>
              <a:rPr lang="en-GB" b="1" dirty="0">
                <a:cs typeface="Times New Roman" pitchFamily="18" charset="0"/>
              </a:rPr>
              <a:t>%</a:t>
            </a:r>
          </a:p>
          <a:p>
            <a:r>
              <a:rPr lang="en-GB" b="1" dirty="0" err="1">
                <a:cs typeface="Times New Roman" pitchFamily="18" charset="0"/>
              </a:rPr>
              <a:t>Pheripheral</a:t>
            </a:r>
            <a:r>
              <a:rPr lang="en-GB" b="1" dirty="0">
                <a:cs typeface="Times New Roman" pitchFamily="18" charset="0"/>
              </a:rPr>
              <a:t> vascular disease                       </a:t>
            </a:r>
            <a:r>
              <a:rPr lang="en-GB" b="1" dirty="0" smtClean="0">
                <a:cs typeface="Times New Roman" pitchFamily="18" charset="0"/>
              </a:rPr>
              <a:t>0.6</a:t>
            </a:r>
            <a:r>
              <a:rPr lang="en-GB" b="1" dirty="0">
                <a:cs typeface="Times New Roman" pitchFamily="18" charset="0"/>
              </a:rPr>
              <a:t>%                  0.2%</a:t>
            </a:r>
            <a:r>
              <a:rPr lang="en-GB" b="1" dirty="0">
                <a:solidFill>
                  <a:schemeClr val="folHlink"/>
                </a:solidFill>
                <a:cs typeface="Times New Roman" pitchFamily="18" charset="0"/>
              </a:rPr>
              <a:t> </a:t>
            </a:r>
          </a:p>
          <a:p>
            <a:endParaRPr lang="en-GB" b="1" i="1" dirty="0">
              <a:solidFill>
                <a:schemeClr val="folHlink"/>
              </a:solidFill>
              <a:cs typeface="Times New Roman" pitchFamily="18" charset="0"/>
            </a:endParaRPr>
          </a:p>
          <a:p>
            <a:r>
              <a:rPr lang="en-GB" b="1" i="1" dirty="0">
                <a:solidFill>
                  <a:srgbClr val="FF9933"/>
                </a:solidFill>
                <a:cs typeface="Times New Roman" pitchFamily="18" charset="0"/>
              </a:rPr>
              <a:t>Small vessel disease</a:t>
            </a:r>
          </a:p>
          <a:p>
            <a:r>
              <a:rPr lang="en-GB" b="1" dirty="0">
                <a:cs typeface="Times New Roman" pitchFamily="18" charset="0"/>
              </a:rPr>
              <a:t>Retinopathy                                                  16.3%               </a:t>
            </a:r>
            <a:r>
              <a:rPr lang="en-GB" b="1" dirty="0" smtClean="0">
                <a:cs typeface="Times New Roman" pitchFamily="18" charset="0"/>
              </a:rPr>
              <a:t>  14.3</a:t>
            </a:r>
            <a:r>
              <a:rPr lang="en-GB" b="1" dirty="0">
                <a:cs typeface="Times New Roman" pitchFamily="18" charset="0"/>
              </a:rPr>
              <a:t>%</a:t>
            </a:r>
          </a:p>
          <a:p>
            <a:r>
              <a:rPr lang="en-GB" b="1" dirty="0">
                <a:cs typeface="Times New Roman" pitchFamily="18" charset="0"/>
              </a:rPr>
              <a:t>Nephropathy                                                15.4%               </a:t>
            </a:r>
            <a:r>
              <a:rPr lang="en-GB" b="1" dirty="0" smtClean="0">
                <a:cs typeface="Times New Roman" pitchFamily="18" charset="0"/>
              </a:rPr>
              <a:t>  13.9</a:t>
            </a:r>
            <a:r>
              <a:rPr lang="en-GB" b="1" dirty="0">
                <a:cs typeface="Times New Roman" pitchFamily="18" charset="0"/>
              </a:rPr>
              <a:t>%</a:t>
            </a:r>
          </a:p>
          <a:p>
            <a:r>
              <a:rPr lang="en-GB" b="1" dirty="0">
                <a:solidFill>
                  <a:schemeClr val="folHlink"/>
                </a:solidFill>
                <a:cs typeface="Times New Roman" pitchFamily="18" charset="0"/>
              </a:rPr>
              <a:t> </a:t>
            </a:r>
          </a:p>
        </p:txBody>
      </p:sp>
      <p:sp>
        <p:nvSpPr>
          <p:cNvPr id="4" name="Slide Number Placeholder 3"/>
          <p:cNvSpPr>
            <a:spLocks noGrp="1"/>
          </p:cNvSpPr>
          <p:nvPr>
            <p:ph type="sldNum" sz="quarter" idx="12"/>
          </p:nvPr>
        </p:nvSpPr>
        <p:spPr/>
        <p:txBody>
          <a:bodyPr/>
          <a:lstStyle/>
          <a:p>
            <a:fld id="{6607D56D-3EEE-4C05-B485-A078B54F8524}" type="slidenum">
              <a:rPr lang="en-IN" smtClean="0"/>
              <a:pPr/>
              <a:t>39</a:t>
            </a:fld>
            <a:endParaRPr lang="en-IN"/>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46"/>
          </a:xfrm>
        </p:spPr>
        <p:txBody>
          <a:bodyPr>
            <a:normAutofit fontScale="90000"/>
          </a:bodyPr>
          <a:lstStyle/>
          <a:p>
            <a:r>
              <a:rPr lang="en-IN" b="1" dirty="0" smtClean="0"/>
              <a:t>Frame work                                                                                           </a:t>
            </a:r>
            <a:r>
              <a:rPr lang="en-IN" dirty="0" smtClean="0"/>
              <a:t> </a:t>
            </a:r>
            <a:br>
              <a:rPr lang="en-IN" dirty="0" smtClean="0"/>
            </a:br>
            <a:endParaRPr lang="en-IN" dirty="0"/>
          </a:p>
        </p:txBody>
      </p:sp>
      <p:sp>
        <p:nvSpPr>
          <p:cNvPr id="3" name="Content Placeholder 2"/>
          <p:cNvSpPr>
            <a:spLocks noGrp="1"/>
          </p:cNvSpPr>
          <p:nvPr>
            <p:ph sz="quarter" idx="1"/>
          </p:nvPr>
        </p:nvSpPr>
        <p:spPr>
          <a:xfrm>
            <a:off x="457200" y="1071546"/>
            <a:ext cx="7467600" cy="5402406"/>
          </a:xfrm>
        </p:spPr>
        <p:txBody>
          <a:bodyPr>
            <a:normAutofit lnSpcReduction="10000"/>
          </a:bodyPr>
          <a:lstStyle/>
          <a:p>
            <a:pPr algn="just">
              <a:buNone/>
            </a:pPr>
            <a:r>
              <a:rPr lang="en-IN" dirty="0" smtClean="0"/>
              <a:t>1</a:t>
            </a:r>
            <a:r>
              <a:rPr lang="en-IN" sz="3100" dirty="0" smtClean="0">
                <a:latin typeface="Times New Roman" pitchFamily="18" charset="0"/>
                <a:cs typeface="Times New Roman" pitchFamily="18" charset="0"/>
              </a:rPr>
              <a:t>. </a:t>
            </a:r>
            <a:r>
              <a:rPr lang="en-IN" sz="2600" dirty="0" smtClean="0">
                <a:latin typeface="Times New Roman" pitchFamily="18" charset="0"/>
                <a:cs typeface="Times New Roman" pitchFamily="18" charset="0"/>
              </a:rPr>
              <a:t>Introduction</a:t>
            </a:r>
          </a:p>
          <a:p>
            <a:pPr algn="just">
              <a:buNone/>
            </a:pPr>
            <a:r>
              <a:rPr lang="en-IN" sz="2600" dirty="0" smtClean="0">
                <a:latin typeface="Times New Roman" pitchFamily="18" charset="0"/>
                <a:cs typeface="Times New Roman" pitchFamily="18" charset="0"/>
              </a:rPr>
              <a:t>2. Burden of Disease</a:t>
            </a:r>
          </a:p>
          <a:p>
            <a:pPr lvl="2" algn="just"/>
            <a:r>
              <a:rPr lang="en-IN" sz="2600" dirty="0" smtClean="0">
                <a:latin typeface="Times New Roman" pitchFamily="18" charset="0"/>
                <a:cs typeface="Times New Roman" pitchFamily="18" charset="0"/>
              </a:rPr>
              <a:t>World,</a:t>
            </a:r>
          </a:p>
          <a:p>
            <a:pPr lvl="2" algn="just"/>
            <a:r>
              <a:rPr lang="en-IN" sz="2600" dirty="0" smtClean="0">
                <a:latin typeface="Times New Roman" pitchFamily="18" charset="0"/>
                <a:cs typeface="Times New Roman" pitchFamily="18" charset="0"/>
              </a:rPr>
              <a:t>South East region, </a:t>
            </a:r>
          </a:p>
          <a:p>
            <a:pPr lvl="2" algn="just"/>
            <a:r>
              <a:rPr lang="en-IN" sz="2600" dirty="0" smtClean="0">
                <a:latin typeface="Times New Roman" pitchFamily="18" charset="0"/>
                <a:cs typeface="Times New Roman" pitchFamily="18" charset="0"/>
              </a:rPr>
              <a:t>India, </a:t>
            </a:r>
          </a:p>
          <a:p>
            <a:pPr lvl="2" algn="just"/>
            <a:r>
              <a:rPr lang="en-IN" sz="2600" dirty="0" smtClean="0">
                <a:latin typeface="Times New Roman" pitchFamily="18" charset="0"/>
                <a:cs typeface="Times New Roman" pitchFamily="18" charset="0"/>
              </a:rPr>
              <a:t>Maharashtra,</a:t>
            </a:r>
          </a:p>
          <a:p>
            <a:pPr lvl="2" algn="just"/>
            <a:r>
              <a:rPr lang="en-IN" sz="2600" dirty="0" smtClean="0">
                <a:latin typeface="Times New Roman" pitchFamily="18" charset="0"/>
                <a:cs typeface="Times New Roman" pitchFamily="18" charset="0"/>
              </a:rPr>
              <a:t>Wardha</a:t>
            </a:r>
          </a:p>
          <a:p>
            <a:pPr algn="just">
              <a:buNone/>
            </a:pPr>
            <a:r>
              <a:rPr lang="en-IN" sz="2600" dirty="0" smtClean="0">
                <a:latin typeface="Times New Roman" pitchFamily="18" charset="0"/>
                <a:cs typeface="Times New Roman" pitchFamily="18" charset="0"/>
              </a:rPr>
              <a:t>3. Epidemiological determinants of Diabetes </a:t>
            </a:r>
          </a:p>
          <a:p>
            <a:pPr algn="just">
              <a:buNone/>
            </a:pPr>
            <a:r>
              <a:rPr lang="en-IN" sz="2600" dirty="0" smtClean="0">
                <a:latin typeface="Times New Roman" pitchFamily="18" charset="0"/>
                <a:cs typeface="Times New Roman" pitchFamily="18" charset="0"/>
              </a:rPr>
              <a:t>4. Evolution of Diabetes</a:t>
            </a:r>
          </a:p>
          <a:p>
            <a:pPr algn="just">
              <a:buNone/>
            </a:pPr>
            <a:r>
              <a:rPr lang="en-IN" sz="2600" dirty="0" smtClean="0">
                <a:latin typeface="Times New Roman" pitchFamily="18" charset="0"/>
                <a:cs typeface="Times New Roman" pitchFamily="18" charset="0"/>
              </a:rPr>
              <a:t>5. </a:t>
            </a:r>
            <a:r>
              <a:rPr lang="en-IN" sz="2600" dirty="0" smtClean="0">
                <a:latin typeface="Times New Roman" pitchFamily="18" charset="0"/>
                <a:cs typeface="Times New Roman" pitchFamily="18" charset="0"/>
              </a:rPr>
              <a:t>prevention and </a:t>
            </a:r>
            <a:r>
              <a:rPr lang="en-IN" sz="2600" dirty="0" smtClean="0">
                <a:latin typeface="Times New Roman" pitchFamily="18" charset="0"/>
                <a:cs typeface="Times New Roman" pitchFamily="18" charset="0"/>
              </a:rPr>
              <a:t>Control of </a:t>
            </a:r>
            <a:r>
              <a:rPr lang="en-IN" sz="2600" dirty="0" smtClean="0">
                <a:latin typeface="Times New Roman" pitchFamily="18" charset="0"/>
                <a:cs typeface="Times New Roman" pitchFamily="18" charset="0"/>
              </a:rPr>
              <a:t>Diabetes</a:t>
            </a:r>
            <a:r>
              <a:rPr lang="en-IN" sz="2600" b="1" dirty="0" smtClean="0">
                <a:latin typeface="Times New Roman" pitchFamily="18" charset="0"/>
                <a:cs typeface="Times New Roman" pitchFamily="18" charset="0"/>
              </a:rPr>
              <a:t> </a:t>
            </a:r>
            <a:endParaRPr lang="en-IN" sz="2600" dirty="0" smtClean="0">
              <a:latin typeface="Times New Roman" pitchFamily="18" charset="0"/>
              <a:cs typeface="Times New Roman" pitchFamily="18" charset="0"/>
            </a:endParaRPr>
          </a:p>
          <a:p>
            <a:pPr algn="just">
              <a:buNone/>
            </a:pPr>
            <a:r>
              <a:rPr lang="en-IN" sz="2600" dirty="0" smtClean="0">
                <a:latin typeface="Times New Roman" pitchFamily="18" charset="0"/>
                <a:cs typeface="Times New Roman" pitchFamily="18" charset="0"/>
              </a:rPr>
              <a:t>6. National programme for prevention of Diabetes.</a:t>
            </a:r>
            <a:r>
              <a:rPr lang="en-IN" sz="2600" b="1" dirty="0" smtClean="0">
                <a:latin typeface="Times New Roman" pitchFamily="18" charset="0"/>
                <a:cs typeface="Times New Roman" pitchFamily="18" charset="0"/>
              </a:rPr>
              <a:t> </a:t>
            </a:r>
            <a:endParaRPr lang="en-IN" sz="2600" dirty="0" smtClean="0">
              <a:latin typeface="Times New Roman" pitchFamily="18" charset="0"/>
              <a:cs typeface="Times New Roman" pitchFamily="18" charset="0"/>
            </a:endParaRPr>
          </a:p>
          <a:p>
            <a:pPr algn="just">
              <a:buNone/>
            </a:pPr>
            <a:r>
              <a:rPr lang="en-IN" sz="2600" dirty="0" smtClean="0">
                <a:latin typeface="Times New Roman" pitchFamily="18" charset="0"/>
                <a:cs typeface="Times New Roman" pitchFamily="18" charset="0"/>
              </a:rPr>
              <a:t>7. Programs Initiated by Diabetes Foundation of India </a:t>
            </a:r>
            <a:r>
              <a:rPr lang="en-IN" sz="2600" b="1" dirty="0" smtClean="0">
                <a:latin typeface="Times New Roman" pitchFamily="18" charset="0"/>
                <a:cs typeface="Times New Roman" pitchFamily="18" charset="0"/>
              </a:rPr>
              <a:t> </a:t>
            </a:r>
            <a:endParaRPr lang="en-IN" sz="2600" dirty="0" smtClean="0">
              <a:latin typeface="Times New Roman" pitchFamily="18" charset="0"/>
              <a:cs typeface="Times New Roman" pitchFamily="18" charset="0"/>
            </a:endParaRPr>
          </a:p>
          <a:p>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4</a:t>
            </a:fld>
            <a:endParaRPr lang="en-IN"/>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47663" y="123825"/>
            <a:ext cx="8510617" cy="6130909"/>
          </a:xfrm>
          <a:prstGeom prst="rect">
            <a:avLst/>
          </a:prstGeom>
          <a:noFill/>
          <a:ln w="9525">
            <a:noFill/>
            <a:miter lim="800000"/>
            <a:headEnd/>
            <a:tailEnd/>
          </a:ln>
        </p:spPr>
        <p:txBody>
          <a:bodyPr wrap="square">
            <a:spAutoFit/>
          </a:bodyPr>
          <a:lstStyle/>
          <a:p>
            <a:pPr algn="ctr">
              <a:lnSpc>
                <a:spcPct val="120000"/>
              </a:lnSpc>
            </a:pPr>
            <a:r>
              <a:rPr lang="en-GB" sz="3200" b="1" dirty="0">
                <a:solidFill>
                  <a:schemeClr val="folHlink"/>
                </a:solidFill>
                <a:cs typeface="Times New Roman" pitchFamily="18" charset="0"/>
              </a:rPr>
              <a:t>Chronic complications of Diabetes.  </a:t>
            </a:r>
            <a:endParaRPr lang="en-GB" sz="3200" dirty="0">
              <a:solidFill>
                <a:schemeClr val="folHlink"/>
              </a:solidFill>
              <a:cs typeface="Times New Roman" pitchFamily="18" charset="0"/>
            </a:endParaRPr>
          </a:p>
          <a:p>
            <a:pPr>
              <a:lnSpc>
                <a:spcPct val="120000"/>
              </a:lnSpc>
            </a:pPr>
            <a:r>
              <a:rPr lang="en-GB" sz="3200" b="1" dirty="0">
                <a:solidFill>
                  <a:schemeClr val="folHlink"/>
                </a:solidFill>
                <a:cs typeface="Times New Roman" pitchFamily="18" charset="0"/>
              </a:rPr>
              <a:t> </a:t>
            </a:r>
            <a:endParaRPr lang="en-GB" sz="3200" dirty="0">
              <a:solidFill>
                <a:schemeClr val="folHlink"/>
              </a:solidFill>
              <a:cs typeface="Times New Roman" pitchFamily="18" charset="0"/>
            </a:endParaRPr>
          </a:p>
          <a:p>
            <a:pPr algn="just">
              <a:lnSpc>
                <a:spcPct val="150000"/>
              </a:lnSpc>
              <a:buClr>
                <a:srgbClr val="FF9933"/>
              </a:buClr>
              <a:buSzPct val="115000"/>
              <a:buFont typeface="Wingdings" pitchFamily="2" charset="2"/>
              <a:buChar char="v"/>
            </a:pPr>
            <a:r>
              <a:rPr lang="en-GB" sz="1800" dirty="0">
                <a:cs typeface="Times New Roman" pitchFamily="18" charset="0"/>
              </a:rPr>
              <a:t>    </a:t>
            </a:r>
            <a:r>
              <a:rPr lang="en-GB" dirty="0" smtClean="0">
                <a:solidFill>
                  <a:schemeClr val="accent1"/>
                </a:solidFill>
                <a:cs typeface="Times New Roman" pitchFamily="18" charset="0"/>
              </a:rPr>
              <a:t> </a:t>
            </a:r>
            <a:r>
              <a:rPr lang="en-GB" b="1" dirty="0">
                <a:cs typeface="Times New Roman" pitchFamily="18" charset="0"/>
              </a:rPr>
              <a:t>Mortality is increased by 200% </a:t>
            </a:r>
          </a:p>
          <a:p>
            <a:pPr algn="just">
              <a:lnSpc>
                <a:spcPct val="150000"/>
              </a:lnSpc>
              <a:buClr>
                <a:srgbClr val="FF9933"/>
              </a:buClr>
              <a:buFont typeface="Wingdings" pitchFamily="2" charset="2"/>
              <a:buChar char="v"/>
            </a:pPr>
            <a:r>
              <a:rPr lang="en-GB" b="1" dirty="0">
                <a:solidFill>
                  <a:schemeClr val="folHlink"/>
                </a:solidFill>
                <a:cs typeface="Times New Roman" pitchFamily="18" charset="0"/>
              </a:rPr>
              <a:t>     </a:t>
            </a:r>
            <a:r>
              <a:rPr lang="en-GB" b="1" dirty="0">
                <a:solidFill>
                  <a:schemeClr val="hlink"/>
                </a:solidFill>
                <a:cs typeface="Times New Roman" pitchFamily="18" charset="0"/>
              </a:rPr>
              <a:t>Heart disease  and stroke rate is 200% to 400%.</a:t>
            </a:r>
          </a:p>
          <a:p>
            <a:pPr algn="just">
              <a:lnSpc>
                <a:spcPct val="150000"/>
              </a:lnSpc>
              <a:buClr>
                <a:srgbClr val="FF9933"/>
              </a:buClr>
              <a:buFont typeface="Wingdings" pitchFamily="2" charset="2"/>
              <a:buChar char="v"/>
            </a:pPr>
            <a:r>
              <a:rPr lang="en-GB" b="1" dirty="0">
                <a:solidFill>
                  <a:schemeClr val="folHlink"/>
                </a:solidFill>
                <a:cs typeface="Times New Roman" pitchFamily="18" charset="0"/>
              </a:rPr>
              <a:t>     Blindness 10 times more common in diabetes.  </a:t>
            </a:r>
          </a:p>
          <a:p>
            <a:pPr algn="just">
              <a:lnSpc>
                <a:spcPct val="150000"/>
              </a:lnSpc>
              <a:buClr>
                <a:srgbClr val="FF9933"/>
              </a:buClr>
              <a:buFont typeface="Wingdings" pitchFamily="2" charset="2"/>
              <a:buChar char="v"/>
            </a:pPr>
            <a:r>
              <a:rPr lang="en-GB" b="1" dirty="0">
                <a:solidFill>
                  <a:schemeClr val="folHlink"/>
                </a:solidFill>
                <a:cs typeface="Times New Roman" pitchFamily="18" charset="0"/>
              </a:rPr>
              <a:t>    </a:t>
            </a:r>
            <a:r>
              <a:rPr lang="en-GB" b="1" dirty="0">
                <a:cs typeface="Times New Roman" pitchFamily="18" charset="0"/>
              </a:rPr>
              <a:t> Gangrene and amputation  of lower limbs about 20 times</a:t>
            </a:r>
          </a:p>
          <a:p>
            <a:pPr algn="just">
              <a:lnSpc>
                <a:spcPct val="150000"/>
              </a:lnSpc>
              <a:buClr>
                <a:srgbClr val="FF9933"/>
              </a:buClr>
              <a:buFont typeface="Wingdings" pitchFamily="2" charset="2"/>
              <a:buNone/>
            </a:pPr>
            <a:r>
              <a:rPr lang="en-GB" b="1" dirty="0">
                <a:cs typeface="Times New Roman" pitchFamily="18" charset="0"/>
              </a:rPr>
              <a:t>        more common than in non-diabetics.</a:t>
            </a:r>
          </a:p>
          <a:p>
            <a:pPr algn="just">
              <a:lnSpc>
                <a:spcPct val="150000"/>
              </a:lnSpc>
              <a:buClr>
                <a:srgbClr val="FF9933"/>
              </a:buClr>
              <a:buFont typeface="Wingdings" pitchFamily="2" charset="2"/>
              <a:buChar char="v"/>
            </a:pPr>
            <a:r>
              <a:rPr lang="en-GB" b="1" dirty="0">
                <a:solidFill>
                  <a:schemeClr val="folHlink"/>
                </a:solidFill>
                <a:cs typeface="Times New Roman" pitchFamily="18" charset="0"/>
              </a:rPr>
              <a:t>     </a:t>
            </a:r>
            <a:r>
              <a:rPr lang="en-GB" b="1" dirty="0">
                <a:solidFill>
                  <a:schemeClr val="hlink"/>
                </a:solidFill>
                <a:cs typeface="Times New Roman" pitchFamily="18" charset="0"/>
              </a:rPr>
              <a:t>Second leading cause of fatal renal disease.</a:t>
            </a:r>
            <a:endParaRPr lang="en-GB" b="1" dirty="0">
              <a:solidFill>
                <a:schemeClr val="folHlink"/>
              </a:solidFill>
              <a:cs typeface="Times New Roman" pitchFamily="18" charset="0"/>
            </a:endParaRPr>
          </a:p>
          <a:p>
            <a:pPr algn="ctr">
              <a:lnSpc>
                <a:spcPct val="150000"/>
              </a:lnSpc>
              <a:buClr>
                <a:srgbClr val="FF9933"/>
              </a:buClr>
              <a:buFont typeface="Wingdings" pitchFamily="2" charset="2"/>
              <a:buChar char="v"/>
            </a:pPr>
            <a:r>
              <a:rPr lang="en-GB" b="1" dirty="0">
                <a:solidFill>
                  <a:schemeClr val="folHlink"/>
                </a:solidFill>
                <a:cs typeface="Times New Roman" pitchFamily="18" charset="0"/>
              </a:rPr>
              <a:t> Other chronic complication (</a:t>
            </a:r>
            <a:r>
              <a:rPr lang="en-GB" b="1" dirty="0" smtClean="0">
                <a:solidFill>
                  <a:schemeClr val="folHlink"/>
                </a:solidFill>
                <a:cs typeface="Times New Roman" pitchFamily="18" charset="0"/>
              </a:rPr>
              <a:t>neuropathy, infections </a:t>
            </a:r>
            <a:r>
              <a:rPr lang="en-GB" b="1" dirty="0">
                <a:solidFill>
                  <a:schemeClr val="folHlink"/>
                </a:solidFill>
                <a:cs typeface="Times New Roman" pitchFamily="18" charset="0"/>
              </a:rPr>
              <a:t>and sexual dysfunctions)</a:t>
            </a:r>
          </a:p>
          <a:p>
            <a:pPr algn="just">
              <a:lnSpc>
                <a:spcPct val="150000"/>
              </a:lnSpc>
              <a:buClr>
                <a:srgbClr val="FF9933"/>
              </a:buClr>
              <a:buFont typeface="Wingdings" pitchFamily="2" charset="2"/>
              <a:buChar char="v"/>
            </a:pPr>
            <a:r>
              <a:rPr lang="en-GB" b="1" dirty="0">
                <a:solidFill>
                  <a:schemeClr val="folHlink"/>
                </a:solidFill>
                <a:cs typeface="Times New Roman" pitchFamily="18" charset="0"/>
              </a:rPr>
              <a:t>    </a:t>
            </a:r>
            <a:r>
              <a:rPr lang="en-GB" b="1" dirty="0">
                <a:cs typeface="Times New Roman" pitchFamily="18" charset="0"/>
              </a:rPr>
              <a:t> As a result of diabetes, hospitalisation expense increase </a:t>
            </a:r>
          </a:p>
          <a:p>
            <a:pPr algn="just">
              <a:lnSpc>
                <a:spcPct val="150000"/>
              </a:lnSpc>
              <a:buClr>
                <a:srgbClr val="FF9933"/>
              </a:buClr>
              <a:buFont typeface="Wingdings" pitchFamily="2" charset="2"/>
              <a:buNone/>
            </a:pPr>
            <a:r>
              <a:rPr lang="en-GB" b="1" dirty="0">
                <a:cs typeface="Times New Roman" pitchFamily="18" charset="0"/>
              </a:rPr>
              <a:t>         by 2 to 3 folds</a:t>
            </a:r>
          </a:p>
          <a:p>
            <a:pPr>
              <a:lnSpc>
                <a:spcPct val="120000"/>
              </a:lnSpc>
            </a:pPr>
            <a:r>
              <a:rPr lang="en-GB" dirty="0">
                <a:cs typeface="Times New Roman" pitchFamily="18" charset="0"/>
              </a:rPr>
              <a:t> </a:t>
            </a:r>
          </a:p>
          <a:p>
            <a:pPr algn="r">
              <a:lnSpc>
                <a:spcPct val="120000"/>
              </a:lnSpc>
            </a:pPr>
            <a:r>
              <a:rPr lang="en-GB" sz="2000" b="1" i="1" dirty="0">
                <a:cs typeface="Times New Roman" pitchFamily="18" charset="0"/>
              </a:rPr>
              <a:t>(WHO expert committee on Diabetes mellitus.)</a:t>
            </a:r>
            <a:endParaRPr lang="en-US" sz="2000" b="1" i="1" dirty="0"/>
          </a:p>
        </p:txBody>
      </p:sp>
      <p:sp>
        <p:nvSpPr>
          <p:cNvPr id="3" name="Slide Number Placeholder 2"/>
          <p:cNvSpPr>
            <a:spLocks noGrp="1"/>
          </p:cNvSpPr>
          <p:nvPr>
            <p:ph type="sldNum" sz="quarter" idx="12"/>
          </p:nvPr>
        </p:nvSpPr>
        <p:spPr/>
        <p:txBody>
          <a:bodyPr/>
          <a:lstStyle/>
          <a:p>
            <a:fld id="{6607D56D-3EEE-4C05-B485-A078B54F8524}" type="slidenum">
              <a:rPr lang="en-IN" smtClean="0"/>
              <a:pPr/>
              <a:t>40</a:t>
            </a:fld>
            <a:endParaRPr lang="en-IN"/>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285720" y="228600"/>
            <a:ext cx="8324880" cy="6309420"/>
          </a:xfrm>
          <a:prstGeom prst="rect">
            <a:avLst/>
          </a:prstGeom>
          <a:noFill/>
          <a:ln w="9525">
            <a:noFill/>
            <a:miter lim="800000"/>
            <a:headEnd/>
            <a:tailEnd/>
          </a:ln>
        </p:spPr>
        <p:txBody>
          <a:bodyPr wrap="square">
            <a:spAutoFit/>
          </a:bodyPr>
          <a:lstStyle/>
          <a:p>
            <a:r>
              <a:rPr lang="en-GB" sz="3200" dirty="0">
                <a:cs typeface="Times New Roman" pitchFamily="18" charset="0"/>
              </a:rPr>
              <a:t>           </a:t>
            </a:r>
            <a:r>
              <a:rPr lang="en-GB" sz="3200" b="1" dirty="0">
                <a:solidFill>
                  <a:schemeClr val="folHlink"/>
                </a:solidFill>
                <a:cs typeface="Times New Roman" pitchFamily="18" charset="0"/>
              </a:rPr>
              <a:t>COST OF DIABETIC CARE</a:t>
            </a:r>
          </a:p>
          <a:p>
            <a:endParaRPr lang="en-GB" sz="2800" b="1" dirty="0">
              <a:cs typeface="Times New Roman" pitchFamily="18" charset="0"/>
            </a:endParaRPr>
          </a:p>
          <a:p>
            <a:pPr algn="just"/>
            <a:endParaRPr lang="en-GB" sz="2400" dirty="0" smtClean="0">
              <a:latin typeface="Times New Roman" pitchFamily="18" charset="0"/>
              <a:cs typeface="Times New Roman" pitchFamily="18" charset="0"/>
            </a:endParaRPr>
          </a:p>
          <a:p>
            <a:pPr algn="just"/>
            <a:r>
              <a:rPr lang="en-GB" sz="2400" dirty="0" smtClean="0">
                <a:latin typeface="Times New Roman" pitchFamily="18" charset="0"/>
                <a:cs typeface="Times New Roman" pitchFamily="18" charset="0"/>
              </a:rPr>
              <a:t>Estimated </a:t>
            </a:r>
            <a:r>
              <a:rPr lang="en-GB" sz="2400" dirty="0">
                <a:latin typeface="Times New Roman" pitchFamily="18" charset="0"/>
                <a:cs typeface="Times New Roman" pitchFamily="18" charset="0"/>
              </a:rPr>
              <a:t>annual cost of diabetes </a:t>
            </a:r>
            <a:r>
              <a:rPr lang="en-GB" sz="2400" dirty="0" smtClean="0">
                <a:latin typeface="Times New Roman" pitchFamily="18" charset="0"/>
                <a:cs typeface="Times New Roman" pitchFamily="18" charset="0"/>
              </a:rPr>
              <a:t>care would </a:t>
            </a:r>
            <a:r>
              <a:rPr lang="en-GB" sz="2400" dirty="0">
                <a:latin typeface="Times New Roman" pitchFamily="18" charset="0"/>
                <a:cs typeface="Times New Roman" pitchFamily="18" charset="0"/>
              </a:rPr>
              <a:t>be </a:t>
            </a:r>
            <a:r>
              <a:rPr lang="en-GB" sz="2400" dirty="0">
                <a:solidFill>
                  <a:schemeClr val="hlink"/>
                </a:solidFill>
                <a:latin typeface="Times New Roman" pitchFamily="18" charset="0"/>
                <a:cs typeface="Times New Roman" pitchFamily="18" charset="0"/>
              </a:rPr>
              <a:t> Rs.9,000 </a:t>
            </a:r>
            <a:r>
              <a:rPr lang="en-GB" sz="2400" dirty="0" err="1">
                <a:solidFill>
                  <a:schemeClr val="hlink"/>
                </a:solidFill>
                <a:latin typeface="Times New Roman" pitchFamily="18" charset="0"/>
                <a:cs typeface="Times New Roman" pitchFamily="18" charset="0"/>
              </a:rPr>
              <a:t>crores</a:t>
            </a:r>
            <a:r>
              <a:rPr lang="en-GB" sz="2400" dirty="0">
                <a:solidFill>
                  <a:schemeClr val="hlink"/>
                </a:solidFill>
                <a:latin typeface="Times New Roman" pitchFamily="18" charset="0"/>
                <a:cs typeface="Times New Roman" pitchFamily="18" charset="0"/>
              </a:rPr>
              <a:t> </a:t>
            </a:r>
            <a:r>
              <a:rPr lang="en-GB" sz="2400" dirty="0" smtClean="0">
                <a:latin typeface="Times New Roman" pitchFamily="18" charset="0"/>
                <a:cs typeface="Times New Roman" pitchFamily="18" charset="0"/>
              </a:rPr>
              <a:t>and the </a:t>
            </a:r>
            <a:r>
              <a:rPr lang="en-GB" sz="2400" dirty="0">
                <a:latin typeface="Times New Roman" pitchFamily="18" charset="0"/>
                <a:cs typeface="Times New Roman" pitchFamily="18" charset="0"/>
              </a:rPr>
              <a:t>average expenditure per patient per </a:t>
            </a:r>
            <a:r>
              <a:rPr lang="en-GB" sz="2400" dirty="0" smtClean="0">
                <a:latin typeface="Times New Roman" pitchFamily="18" charset="0"/>
                <a:cs typeface="Times New Roman" pitchFamily="18" charset="0"/>
              </a:rPr>
              <a:t>year would </a:t>
            </a:r>
            <a:r>
              <a:rPr lang="en-GB" sz="2400" dirty="0">
                <a:latin typeface="Times New Roman" pitchFamily="18" charset="0"/>
                <a:cs typeface="Times New Roman" pitchFamily="18" charset="0"/>
              </a:rPr>
              <a:t>be a minimum of </a:t>
            </a:r>
            <a:r>
              <a:rPr lang="en-GB" sz="2400" dirty="0">
                <a:solidFill>
                  <a:schemeClr val="hlink"/>
                </a:solidFill>
                <a:latin typeface="Times New Roman" pitchFamily="18" charset="0"/>
                <a:cs typeface="Times New Roman" pitchFamily="18" charset="0"/>
              </a:rPr>
              <a:t>Rs 5,000/-.</a:t>
            </a:r>
            <a:endParaRPr lang="en-GB" sz="2400" dirty="0">
              <a:latin typeface="Times New Roman" pitchFamily="18" charset="0"/>
              <a:cs typeface="Times New Roman" pitchFamily="18" charset="0"/>
            </a:endParaRPr>
          </a:p>
          <a:p>
            <a:pPr algn="just"/>
            <a:endParaRPr lang="en-GB" sz="2400" dirty="0" smtClean="0">
              <a:latin typeface="Times New Roman" pitchFamily="18" charset="0"/>
              <a:cs typeface="Times New Roman" pitchFamily="18" charset="0"/>
            </a:endParaRPr>
          </a:p>
          <a:p>
            <a:pPr algn="just"/>
            <a:endParaRPr lang="en-GB" sz="2400" dirty="0" smtClean="0">
              <a:latin typeface="Times New Roman" pitchFamily="18" charset="0"/>
              <a:cs typeface="Times New Roman" pitchFamily="18" charset="0"/>
            </a:endParaRPr>
          </a:p>
          <a:p>
            <a:pPr algn="just"/>
            <a:endParaRPr lang="en-GB" sz="2400" dirty="0">
              <a:latin typeface="Times New Roman" pitchFamily="18" charset="0"/>
              <a:cs typeface="Times New Roman" pitchFamily="18" charset="0"/>
            </a:endParaRPr>
          </a:p>
          <a:p>
            <a:pPr algn="just"/>
            <a:r>
              <a:rPr lang="en-GB" sz="2400" dirty="0">
                <a:latin typeface="Times New Roman" pitchFamily="18" charset="0"/>
                <a:cs typeface="Times New Roman" pitchFamily="18" charset="0"/>
              </a:rPr>
              <a:t>For an average Indian </a:t>
            </a:r>
            <a:r>
              <a:rPr lang="en-GB" sz="2400" dirty="0" smtClean="0">
                <a:latin typeface="Times New Roman" pitchFamily="18" charset="0"/>
                <a:cs typeface="Times New Roman" pitchFamily="18" charset="0"/>
              </a:rPr>
              <a:t>family with </a:t>
            </a:r>
            <a:r>
              <a:rPr lang="en-GB" sz="2400" dirty="0">
                <a:latin typeface="Times New Roman" pitchFamily="18" charset="0"/>
                <a:cs typeface="Times New Roman" pitchFamily="18" charset="0"/>
              </a:rPr>
              <a:t>an adult with Diabetes, </a:t>
            </a:r>
            <a:r>
              <a:rPr lang="en-GB" sz="2400" dirty="0" smtClean="0">
                <a:latin typeface="Times New Roman" pitchFamily="18" charset="0"/>
                <a:cs typeface="Times New Roman" pitchFamily="18" charset="0"/>
              </a:rPr>
              <a:t>as </a:t>
            </a:r>
            <a:r>
              <a:rPr lang="en-GB" sz="2400" dirty="0">
                <a:latin typeface="Times New Roman" pitchFamily="18" charset="0"/>
                <a:cs typeface="Times New Roman" pitchFamily="18" charset="0"/>
              </a:rPr>
              <a:t>much as </a:t>
            </a:r>
            <a:r>
              <a:rPr lang="en-GB" sz="2400" dirty="0">
                <a:solidFill>
                  <a:schemeClr val="hlink"/>
                </a:solidFill>
                <a:latin typeface="Times New Roman" pitchFamily="18" charset="0"/>
                <a:cs typeface="Times New Roman" pitchFamily="18" charset="0"/>
              </a:rPr>
              <a:t>25%</a:t>
            </a:r>
            <a:r>
              <a:rPr lang="en-GB" sz="2400" dirty="0">
                <a:latin typeface="Times New Roman" pitchFamily="18" charset="0"/>
                <a:cs typeface="Times New Roman" pitchFamily="18" charset="0"/>
              </a:rPr>
              <a:t> of the family income </a:t>
            </a:r>
            <a:r>
              <a:rPr lang="en-GB" sz="2400" dirty="0" smtClean="0">
                <a:latin typeface="Times New Roman" pitchFamily="18" charset="0"/>
                <a:cs typeface="Times New Roman" pitchFamily="18" charset="0"/>
              </a:rPr>
              <a:t>may </a:t>
            </a:r>
            <a:r>
              <a:rPr lang="en-GB" sz="2400" dirty="0">
                <a:latin typeface="Times New Roman" pitchFamily="18" charset="0"/>
                <a:cs typeface="Times New Roman" pitchFamily="18" charset="0"/>
              </a:rPr>
              <a:t>be devoted to diabetes care. </a:t>
            </a:r>
            <a:endParaRPr lang="en-GB" sz="2800" dirty="0">
              <a:latin typeface="Times New Roman" pitchFamily="18" charset="0"/>
              <a:cs typeface="Times New Roman" pitchFamily="18" charset="0"/>
            </a:endParaRPr>
          </a:p>
          <a:p>
            <a:r>
              <a:rPr lang="en-GB" sz="2800" dirty="0">
                <a:latin typeface="Times New Roman" pitchFamily="18" charset="0"/>
                <a:cs typeface="Times New Roman" pitchFamily="18" charset="0"/>
              </a:rPr>
              <a:t>					    </a:t>
            </a:r>
          </a:p>
          <a:p>
            <a:r>
              <a:rPr lang="en-GB" sz="3200" dirty="0">
                <a:cs typeface="Times New Roman" pitchFamily="18" charset="0"/>
              </a:rPr>
              <a:t>						</a:t>
            </a:r>
            <a:endParaRPr lang="en-GB" sz="3200" dirty="0" smtClean="0">
              <a:cs typeface="Times New Roman" pitchFamily="18" charset="0"/>
            </a:endParaRPr>
          </a:p>
          <a:p>
            <a:endParaRPr lang="en-GB" sz="3200" b="1" i="1" dirty="0" smtClean="0">
              <a:solidFill>
                <a:srgbClr val="FF9900"/>
              </a:solidFill>
              <a:cs typeface="Times New Roman" pitchFamily="18" charset="0"/>
            </a:endParaRPr>
          </a:p>
          <a:p>
            <a:r>
              <a:rPr lang="en-GB" sz="3200" b="1" i="1" dirty="0" smtClean="0">
                <a:solidFill>
                  <a:srgbClr val="FF9900"/>
                </a:solidFill>
                <a:cs typeface="Times New Roman" pitchFamily="18" charset="0"/>
              </a:rPr>
              <a:t>                                                          </a:t>
            </a:r>
            <a:r>
              <a:rPr lang="en-GB" sz="3600" b="1" i="1" dirty="0" smtClean="0">
                <a:solidFill>
                  <a:srgbClr val="FF9900"/>
                </a:solidFill>
                <a:cs typeface="Times New Roman" pitchFamily="18" charset="0"/>
              </a:rPr>
              <a:t>WHO</a:t>
            </a:r>
            <a:endParaRPr lang="en-US" sz="3600" b="1" dirty="0">
              <a:solidFill>
                <a:srgbClr val="FF9900"/>
              </a:solidFill>
            </a:endParaRPr>
          </a:p>
        </p:txBody>
      </p:sp>
      <p:sp>
        <p:nvSpPr>
          <p:cNvPr id="3" name="Slide Number Placeholder 2"/>
          <p:cNvSpPr>
            <a:spLocks noGrp="1"/>
          </p:cNvSpPr>
          <p:nvPr>
            <p:ph type="sldNum" sz="quarter" idx="12"/>
          </p:nvPr>
        </p:nvSpPr>
        <p:spPr/>
        <p:txBody>
          <a:bodyPr/>
          <a:lstStyle/>
          <a:p>
            <a:fld id="{6607D56D-3EEE-4C05-B485-A078B54F8524}" type="slidenum">
              <a:rPr lang="en-IN" smtClean="0"/>
              <a:pPr/>
              <a:t>41</a:t>
            </a:fld>
            <a:endParaRPr lang="en-IN"/>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a:xfrm>
            <a:off x="457200" y="1600200"/>
            <a:ext cx="8115328" cy="4873752"/>
          </a:xfrm>
        </p:spPr>
        <p:txBody>
          <a:bodyPr/>
          <a:lstStyle/>
          <a:p>
            <a:endParaRPr lang="en-IN" dirty="0"/>
          </a:p>
        </p:txBody>
      </p:sp>
      <p:sp>
        <p:nvSpPr>
          <p:cNvPr id="4" name="Rectangle 3"/>
          <p:cNvSpPr/>
          <p:nvPr/>
        </p:nvSpPr>
        <p:spPr>
          <a:xfrm>
            <a:off x="1071538" y="2000240"/>
            <a:ext cx="7286676" cy="3908762"/>
          </a:xfrm>
          <a:prstGeom prst="rect">
            <a:avLst/>
          </a:prstGeom>
          <a:solidFill>
            <a:schemeClr val="accent3">
              <a:lumMod val="20000"/>
              <a:lumOff val="80000"/>
            </a:schemeClr>
          </a:solidFill>
          <a:effectLst>
            <a:glow rad="101600">
              <a:schemeClr val="accent4">
                <a:satMod val="175000"/>
                <a:alpha val="40000"/>
              </a:schemeClr>
            </a:glow>
            <a:outerShdw blurRad="50800" dist="25000" dir="5400000" rotWithShape="0">
              <a:srgbClr val="000000">
                <a:alpha val="40000"/>
              </a:srgbClr>
            </a:outerShdw>
          </a:effectLst>
          <a:scene3d>
            <a:camera prst="perspectiveAbove"/>
            <a:lightRig rig="threePt" dir="t"/>
          </a:scene3d>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en-IN" sz="2800" dirty="0" smtClean="0">
                <a:latin typeface="Times New Roman" pitchFamily="18" charset="0"/>
                <a:cs typeface="Times New Roman" pitchFamily="18" charset="0"/>
              </a:rPr>
              <a:t>      </a:t>
            </a:r>
          </a:p>
          <a:p>
            <a:pPr algn="just"/>
            <a:endParaRPr lang="en-IN" sz="2800" dirty="0" smtClean="0">
              <a:latin typeface="Times New Roman" pitchFamily="18" charset="0"/>
              <a:cs typeface="Times New Roman" pitchFamily="18" charset="0"/>
            </a:endParaRPr>
          </a:p>
          <a:p>
            <a:pPr algn="just"/>
            <a:r>
              <a:rPr lang="en-IN" sz="3200" b="1" dirty="0" smtClean="0">
                <a:solidFill>
                  <a:srgbClr val="C00000"/>
                </a:solidFill>
                <a:latin typeface="Arial Rounded MT Bold" pitchFamily="34" charset="0"/>
                <a:cs typeface="Times New Roman" pitchFamily="18" charset="0"/>
              </a:rPr>
              <a:t> </a:t>
            </a:r>
            <a:endParaRPr lang="en-IN" sz="3200" b="1" dirty="0" smtClean="0">
              <a:solidFill>
                <a:srgbClr val="C00000"/>
              </a:solidFill>
              <a:latin typeface="Arial Rounded MT Bold" pitchFamily="34" charset="0"/>
              <a:cs typeface="Times New Roman" pitchFamily="18" charset="0"/>
            </a:endParaRPr>
          </a:p>
          <a:p>
            <a:pPr algn="just"/>
            <a:r>
              <a:rPr lang="en-IN" sz="3200" b="1" dirty="0" smtClean="0">
                <a:solidFill>
                  <a:srgbClr val="C00000"/>
                </a:solidFill>
                <a:latin typeface="Arial Rounded MT Bold" pitchFamily="34" charset="0"/>
                <a:cs typeface="Times New Roman" pitchFamily="18" charset="0"/>
              </a:rPr>
              <a:t>                </a:t>
            </a:r>
            <a:r>
              <a:rPr lang="en-IN" sz="3200" b="1" dirty="0" smtClean="0">
                <a:solidFill>
                  <a:srgbClr val="C00000"/>
                </a:solidFill>
                <a:latin typeface="Arial Rounded MT Bold" pitchFamily="34" charset="0"/>
                <a:cs typeface="Times New Roman" pitchFamily="18" charset="0"/>
              </a:rPr>
              <a:t>Prevention </a:t>
            </a:r>
            <a:r>
              <a:rPr lang="en-IN" sz="3200" b="1" dirty="0" smtClean="0">
                <a:solidFill>
                  <a:srgbClr val="C00000"/>
                </a:solidFill>
                <a:latin typeface="Arial Rounded MT Bold" pitchFamily="34" charset="0"/>
                <a:cs typeface="Times New Roman" pitchFamily="18" charset="0"/>
              </a:rPr>
              <a:t>and </a:t>
            </a:r>
            <a:r>
              <a:rPr lang="en-IN" sz="3200" b="1" dirty="0" smtClean="0">
                <a:solidFill>
                  <a:srgbClr val="C00000"/>
                </a:solidFill>
                <a:latin typeface="Arial Rounded MT Bold" pitchFamily="34" charset="0"/>
                <a:cs typeface="Times New Roman" pitchFamily="18" charset="0"/>
              </a:rPr>
              <a:t>C</a:t>
            </a:r>
            <a:r>
              <a:rPr lang="en-IN" sz="3200" b="1" dirty="0" smtClean="0">
                <a:solidFill>
                  <a:srgbClr val="C00000"/>
                </a:solidFill>
                <a:latin typeface="Arial Rounded MT Bold" pitchFamily="34" charset="0"/>
                <a:cs typeface="Times New Roman" pitchFamily="18" charset="0"/>
              </a:rPr>
              <a:t>ontrol </a:t>
            </a:r>
          </a:p>
          <a:p>
            <a:pPr algn="just"/>
            <a:r>
              <a:rPr lang="en-US" sz="3200" b="1" dirty="0" smtClean="0">
                <a:solidFill>
                  <a:srgbClr val="C00000"/>
                </a:solidFill>
                <a:latin typeface="Arial Rounded MT Bold" pitchFamily="34" charset="0"/>
                <a:cs typeface="Times New Roman" pitchFamily="18" charset="0"/>
              </a:rPr>
              <a:t> </a:t>
            </a:r>
            <a:r>
              <a:rPr lang="en-US" sz="3200" b="1" dirty="0" smtClean="0">
                <a:solidFill>
                  <a:srgbClr val="C00000"/>
                </a:solidFill>
                <a:latin typeface="Arial Rounded MT Bold" pitchFamily="34" charset="0"/>
                <a:cs typeface="Times New Roman" pitchFamily="18" charset="0"/>
              </a:rPr>
              <a:t>                Diabetes Mellitus</a:t>
            </a:r>
            <a:endParaRPr lang="en-IN" sz="3200" b="1" dirty="0" smtClean="0">
              <a:solidFill>
                <a:srgbClr val="C00000"/>
              </a:solidFill>
              <a:latin typeface="Arial Rounded MT Bold" pitchFamily="34" charset="0"/>
              <a:cs typeface="Times New Roman" pitchFamily="18" charset="0"/>
            </a:endParaRPr>
          </a:p>
          <a:p>
            <a:pPr algn="just"/>
            <a:endParaRPr lang="en-US" sz="3200" b="1" dirty="0" smtClean="0">
              <a:solidFill>
                <a:srgbClr val="C00000"/>
              </a:solidFill>
              <a:latin typeface="Arial Rounded MT Bold" pitchFamily="34" charset="0"/>
              <a:cs typeface="Times New Roman" pitchFamily="18" charset="0"/>
            </a:endParaRPr>
          </a:p>
          <a:p>
            <a:pPr algn="just"/>
            <a:endParaRPr lang="en-US" sz="3200" b="1" dirty="0" smtClean="0">
              <a:solidFill>
                <a:srgbClr val="C00000"/>
              </a:solidFill>
              <a:latin typeface="Arial Rounded MT Bold" pitchFamily="34" charset="0"/>
              <a:cs typeface="Times New Roman" pitchFamily="18" charset="0"/>
            </a:endParaRPr>
          </a:p>
          <a:p>
            <a:pPr algn="just"/>
            <a:endParaRPr lang="en-IN" sz="3200" b="1" dirty="0">
              <a:solidFill>
                <a:srgbClr val="C00000"/>
              </a:solidFill>
              <a:latin typeface="Arial Rounded MT Bold" pitchFamily="34" charset="0"/>
              <a:cs typeface="Times New Roman" pitchFamily="18" charset="0"/>
            </a:endParaRPr>
          </a:p>
        </p:txBody>
      </p:sp>
      <p:sp>
        <p:nvSpPr>
          <p:cNvPr id="5" name="Slide Number Placeholder 4"/>
          <p:cNvSpPr>
            <a:spLocks noGrp="1"/>
          </p:cNvSpPr>
          <p:nvPr>
            <p:ph type="sldNum" sz="quarter" idx="15"/>
          </p:nvPr>
        </p:nvSpPr>
        <p:spPr/>
        <p:txBody>
          <a:bodyPr/>
          <a:lstStyle/>
          <a:p>
            <a:fld id="{6607D56D-3EEE-4C05-B485-A078B54F8524}" type="slidenum">
              <a:rPr lang="en-IN" smtClean="0"/>
              <a:pPr/>
              <a:t>42</a:t>
            </a:fld>
            <a:endParaRPr lang="en-IN"/>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latin typeface="Times New Roman" pitchFamily="18" charset="0"/>
                <a:cs typeface="Times New Roman" pitchFamily="18" charset="0"/>
              </a:rPr>
              <a:t>5. Prevention and Control of Diabetes</a:t>
            </a:r>
            <a:r>
              <a:rPr lang="en-IN" b="1" dirty="0" smtClean="0"/>
              <a:t>:</a:t>
            </a:r>
            <a:r>
              <a:rPr lang="en-IN" dirty="0" smtClean="0"/>
              <a:t/>
            </a:r>
            <a:br>
              <a:rPr lang="en-IN" dirty="0" smtClean="0"/>
            </a:br>
            <a:endParaRPr lang="en-IN" dirty="0"/>
          </a:p>
        </p:txBody>
      </p:sp>
      <p:sp>
        <p:nvSpPr>
          <p:cNvPr id="3" name="Content Placeholder 2"/>
          <p:cNvSpPr>
            <a:spLocks noGrp="1"/>
          </p:cNvSpPr>
          <p:nvPr>
            <p:ph sz="quarter" idx="1"/>
          </p:nvPr>
        </p:nvSpPr>
        <p:spPr/>
        <p:txBody>
          <a:bodyPr/>
          <a:lstStyle/>
          <a:p>
            <a:r>
              <a:rPr lang="en-IN" b="1" dirty="0" smtClean="0"/>
              <a:t>Preventive Strategies for Diabetes </a:t>
            </a:r>
            <a:endParaRPr lang="en-IN" dirty="0" smtClean="0"/>
          </a:p>
          <a:p>
            <a:pPr>
              <a:buNone/>
            </a:pPr>
            <a:r>
              <a:rPr lang="en-IN" b="1" dirty="0" smtClean="0"/>
              <a:t> </a:t>
            </a:r>
            <a:endParaRPr lang="en-IN" dirty="0" smtClean="0"/>
          </a:p>
          <a:p>
            <a:pPr>
              <a:buNone/>
            </a:pPr>
            <a:r>
              <a:rPr lang="en-IN" b="1" dirty="0" smtClean="0"/>
              <a:t>1. Primordial Prevention</a:t>
            </a:r>
            <a:endParaRPr lang="en-IN" dirty="0" smtClean="0"/>
          </a:p>
          <a:p>
            <a:pPr>
              <a:buNone/>
            </a:pPr>
            <a:r>
              <a:rPr lang="en-IN" b="1" dirty="0" smtClean="0"/>
              <a:t>2. Primary prevention</a:t>
            </a:r>
            <a:endParaRPr lang="en-IN" dirty="0" smtClean="0"/>
          </a:p>
          <a:p>
            <a:pPr>
              <a:buNone/>
            </a:pPr>
            <a:r>
              <a:rPr lang="en-IN" dirty="0" smtClean="0"/>
              <a:t>(a) Population Strategy</a:t>
            </a:r>
          </a:p>
          <a:p>
            <a:pPr lvl="1">
              <a:buNone/>
            </a:pPr>
            <a:r>
              <a:rPr lang="en-IN" dirty="0" smtClean="0"/>
              <a:t>- Mass Approach</a:t>
            </a:r>
          </a:p>
          <a:p>
            <a:pPr lvl="1">
              <a:buNone/>
            </a:pPr>
            <a:r>
              <a:rPr lang="en-IN" dirty="0" smtClean="0"/>
              <a:t>- Targeted Group approach</a:t>
            </a:r>
          </a:p>
          <a:p>
            <a:pPr>
              <a:buNone/>
            </a:pPr>
            <a:r>
              <a:rPr lang="en-IN" dirty="0" smtClean="0"/>
              <a:t>(b) Targeted High Risk Individual Strategy</a:t>
            </a:r>
          </a:p>
          <a:p>
            <a:pPr>
              <a:buNone/>
            </a:pPr>
            <a:r>
              <a:rPr lang="en-IN" b="1" dirty="0" smtClean="0"/>
              <a:t>3. Secondary Prevention</a:t>
            </a:r>
            <a:endParaRPr lang="en-IN" dirty="0" smtClean="0"/>
          </a:p>
          <a:p>
            <a:pPr>
              <a:buNone/>
            </a:pPr>
            <a:r>
              <a:rPr lang="en-IN" b="1" dirty="0" smtClean="0"/>
              <a:t>4. Tertiary Prevention</a:t>
            </a:r>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43</a:t>
            </a:fld>
            <a:endParaRPr lang="en-IN"/>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54032"/>
          </a:xfrm>
        </p:spPr>
        <p:txBody>
          <a:bodyPr>
            <a:normAutofit/>
          </a:bodyPr>
          <a:lstStyle/>
          <a:p>
            <a:r>
              <a:rPr lang="en-US" b="1" dirty="0" smtClean="0"/>
              <a:t> </a:t>
            </a:r>
            <a:endParaRPr lang="en-IN" b="1" dirty="0"/>
          </a:p>
        </p:txBody>
      </p:sp>
      <p:pic>
        <p:nvPicPr>
          <p:cNvPr id="350210" name="Picture 2"/>
          <p:cNvPicPr>
            <a:picLocks noGrp="1" noChangeAspect="1" noChangeArrowheads="1"/>
          </p:cNvPicPr>
          <p:nvPr>
            <p:ph sz="quarter" idx="1"/>
          </p:nvPr>
        </p:nvPicPr>
        <p:blipFill>
          <a:blip r:embed="rId2"/>
          <a:srcRect/>
          <a:stretch>
            <a:fillRect/>
          </a:stretch>
        </p:blipFill>
        <p:spPr bwMode="auto">
          <a:xfrm>
            <a:off x="552450" y="1785926"/>
            <a:ext cx="7277100" cy="4429155"/>
          </a:xfrm>
          <a:prstGeom prst="rect">
            <a:avLst/>
          </a:prstGeom>
          <a:noFill/>
          <a:ln w="9525">
            <a:noFill/>
            <a:miter lim="800000"/>
            <a:headEnd/>
            <a:tailEnd/>
          </a:ln>
          <a:effectLst/>
        </p:spPr>
      </p:pic>
      <p:graphicFrame>
        <p:nvGraphicFramePr>
          <p:cNvPr id="4" name="Diagram 3"/>
          <p:cNvGraphicFramePr/>
          <p:nvPr>
            <p:extLst>
              <p:ext uri="{D42A27DB-BD31-4B8C-83A1-F6EECF244321}">
                <p14:modId xmlns="" xmlns:p14="http://schemas.microsoft.com/office/powerpoint/2010/main" val="228074880"/>
              </p:ext>
            </p:extLst>
          </p:nvPr>
        </p:nvGraphicFramePr>
        <p:xfrm>
          <a:off x="171813" y="165713"/>
          <a:ext cx="8816774" cy="13853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5"/>
          </p:nvPr>
        </p:nvSpPr>
        <p:spPr/>
        <p:txBody>
          <a:bodyPr/>
          <a:lstStyle/>
          <a:p>
            <a:fld id="{6607D56D-3EEE-4C05-B485-A078B54F8524}" type="slidenum">
              <a:rPr lang="en-IN" smtClean="0"/>
              <a:pPr/>
              <a:t>44</a:t>
            </a:fld>
            <a:endParaRPr lang="en-I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anim calcmode="lin" valueType="num">
                                      <p:cBhvr>
                                        <p:cTn id="10" dur="500" fill="hold"/>
                                        <p:tgtEl>
                                          <p:spTgt spid="4"/>
                                        </p:tgtEl>
                                        <p:attrNameLst>
                                          <p:attrName>ppt_x</p:attrName>
                                        </p:attrNameLst>
                                      </p:cBhvr>
                                      <p:tavLst>
                                        <p:tav tm="0">
                                          <p:val>
                                            <p:fltVal val="0.5"/>
                                          </p:val>
                                        </p:tav>
                                        <p:tav tm="100000">
                                          <p:val>
                                            <p:strVal val="#ppt_x"/>
                                          </p:val>
                                        </p:tav>
                                      </p:tavLst>
                                    </p:anim>
                                    <p:anim calcmode="lin" valueType="num">
                                      <p:cBhvr>
                                        <p:cTn id="11" dur="500" fill="hold"/>
                                        <p:tgtEl>
                                          <p:spTgt spid="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46"/>
          </a:xfrm>
          <a:solidFill>
            <a:schemeClr val="accent1"/>
          </a:solidFill>
        </p:spPr>
        <p:txBody>
          <a:bodyPr>
            <a:normAutofit/>
          </a:bodyPr>
          <a:lstStyle/>
          <a:p>
            <a:pPr algn="r"/>
            <a:r>
              <a:rPr lang="en-US" sz="2400" b="1" dirty="0" smtClean="0">
                <a:solidFill>
                  <a:schemeClr val="bg1"/>
                </a:solidFill>
                <a:latin typeface="Times New Roman" pitchFamily="18" charset="0"/>
                <a:cs typeface="Times New Roman" pitchFamily="18" charset="0"/>
              </a:rPr>
              <a:t>Tools for identifying risk category for T2DM</a:t>
            </a:r>
            <a:endParaRPr lang="en-IN" sz="2400" b="1" dirty="0">
              <a:solidFill>
                <a:schemeClr val="bg1"/>
              </a:solidFill>
              <a:latin typeface="Times New Roman" pitchFamily="18" charset="0"/>
              <a:cs typeface="Times New Roman" pitchFamily="18" charset="0"/>
            </a:endParaRPr>
          </a:p>
        </p:txBody>
      </p:sp>
      <p:pic>
        <p:nvPicPr>
          <p:cNvPr id="4" name="Content Placeholder 3"/>
          <p:cNvPicPr>
            <a:picLocks noGrp="1"/>
          </p:cNvPicPr>
          <p:nvPr>
            <p:ph sz="quarter" idx="1"/>
          </p:nvPr>
        </p:nvPicPr>
        <p:blipFill>
          <a:blip r:embed="rId2"/>
          <a:srcRect/>
          <a:stretch>
            <a:fillRect/>
          </a:stretch>
        </p:blipFill>
        <p:spPr bwMode="auto">
          <a:xfrm>
            <a:off x="457200" y="1428736"/>
            <a:ext cx="7901014" cy="4429156"/>
          </a:xfrm>
          <a:prstGeom prst="rect">
            <a:avLst/>
          </a:prstGeom>
          <a:noFill/>
          <a:ln w="9525">
            <a:noFill/>
            <a:miter lim="800000"/>
            <a:headEnd/>
            <a:tailEnd/>
          </a:ln>
        </p:spPr>
      </p:pic>
      <p:sp>
        <p:nvSpPr>
          <p:cNvPr id="5" name="Slide Number Placeholder 4"/>
          <p:cNvSpPr>
            <a:spLocks noGrp="1"/>
          </p:cNvSpPr>
          <p:nvPr>
            <p:ph type="sldNum" sz="quarter" idx="15"/>
          </p:nvPr>
        </p:nvSpPr>
        <p:spPr/>
        <p:txBody>
          <a:bodyPr/>
          <a:lstStyle/>
          <a:p>
            <a:fld id="{6607D56D-3EEE-4C05-B485-A078B54F8524}" type="slidenum">
              <a:rPr lang="en-IN" smtClean="0"/>
              <a:pPr/>
              <a:t>45</a:t>
            </a:fld>
            <a:endParaRPr lang="en-IN"/>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46"/>
          </a:xfrm>
          <a:solidFill>
            <a:schemeClr val="accent1"/>
          </a:solidFill>
        </p:spPr>
        <p:txBody>
          <a:bodyPr/>
          <a:lstStyle/>
          <a:p>
            <a:r>
              <a:rPr lang="en-US" b="1" dirty="0" smtClean="0">
                <a:solidFill>
                  <a:schemeClr val="bg1"/>
                </a:solidFill>
              </a:rPr>
              <a:t>Methods of creating awareness</a:t>
            </a:r>
            <a:endParaRPr lang="en-IN" b="1" dirty="0">
              <a:solidFill>
                <a:schemeClr val="bg1"/>
              </a:solidFill>
            </a:endParaRPr>
          </a:p>
        </p:txBody>
      </p:sp>
      <p:pic>
        <p:nvPicPr>
          <p:cNvPr id="4" name="Content Placeholder 3"/>
          <p:cNvPicPr>
            <a:picLocks noGrp="1"/>
          </p:cNvPicPr>
          <p:nvPr>
            <p:ph sz="quarter" idx="1"/>
          </p:nvPr>
        </p:nvPicPr>
        <p:blipFill>
          <a:blip r:embed="rId2"/>
          <a:srcRect/>
          <a:stretch>
            <a:fillRect/>
          </a:stretch>
        </p:blipFill>
        <p:spPr bwMode="auto">
          <a:xfrm>
            <a:off x="285720" y="1785926"/>
            <a:ext cx="7929618" cy="3929089"/>
          </a:xfrm>
          <a:prstGeom prst="rect">
            <a:avLst/>
          </a:prstGeom>
          <a:noFill/>
          <a:ln w="9525">
            <a:noFill/>
            <a:miter lim="800000"/>
            <a:headEnd/>
            <a:tailEnd/>
          </a:ln>
        </p:spPr>
      </p:pic>
      <p:sp>
        <p:nvSpPr>
          <p:cNvPr id="5" name="Slide Number Placeholder 4"/>
          <p:cNvSpPr>
            <a:spLocks noGrp="1"/>
          </p:cNvSpPr>
          <p:nvPr>
            <p:ph type="sldNum" sz="quarter" idx="15"/>
          </p:nvPr>
        </p:nvSpPr>
        <p:spPr/>
        <p:txBody>
          <a:bodyPr/>
          <a:lstStyle/>
          <a:p>
            <a:fld id="{6607D56D-3EEE-4C05-B485-A078B54F8524}" type="slidenum">
              <a:rPr lang="en-IN" smtClean="0"/>
              <a:pPr/>
              <a:t>46</a:t>
            </a:fld>
            <a:endParaRPr lang="en-IN"/>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xmlns="" val="3950377766"/>
              </p:ext>
            </p:extLst>
          </p:nvPr>
        </p:nvGraphicFramePr>
        <p:xfrm>
          <a:off x="457200" y="217025"/>
          <a:ext cx="82296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p:txBody>
          <a:bodyPr>
            <a:normAutofit fontScale="55000" lnSpcReduction="20000"/>
          </a:bodyPr>
          <a:lstStyle/>
          <a:p>
            <a:pPr marL="0" indent="0">
              <a:buNone/>
            </a:pPr>
            <a:endParaRPr lang="en-US" dirty="0" smtClean="0"/>
          </a:p>
          <a:p>
            <a:r>
              <a:rPr lang="en-US" sz="4500" dirty="0"/>
              <a:t>North Karelia Project (Finland</a:t>
            </a:r>
            <a:r>
              <a:rPr lang="en-US" sz="4500" dirty="0" smtClean="0"/>
              <a:t>): </a:t>
            </a:r>
            <a:r>
              <a:rPr lang="en-US" sz="3800" dirty="0"/>
              <a:t>A comprehensive public health </a:t>
            </a:r>
            <a:r>
              <a:rPr lang="en-US" sz="3800" dirty="0" err="1"/>
              <a:t>programme</a:t>
            </a:r>
            <a:r>
              <a:rPr lang="en-US" sz="3800" dirty="0"/>
              <a:t> to prevent </a:t>
            </a:r>
            <a:r>
              <a:rPr lang="en-US" sz="3800" dirty="0" smtClean="0"/>
              <a:t>CVD and diabetes </a:t>
            </a:r>
            <a:r>
              <a:rPr lang="en-US" sz="3800" dirty="0"/>
              <a:t>by policy &amp; environmental intervention in an effective, community focused </a:t>
            </a:r>
            <a:r>
              <a:rPr lang="en-US" sz="3800" dirty="0" smtClean="0"/>
              <a:t>manner</a:t>
            </a:r>
            <a:endParaRPr lang="en-US" sz="3800" dirty="0"/>
          </a:p>
          <a:p>
            <a:r>
              <a:rPr lang="en-US" sz="4500" dirty="0"/>
              <a:t>Interventions:</a:t>
            </a:r>
            <a:endParaRPr lang="en-US" sz="3800" dirty="0"/>
          </a:p>
          <a:p>
            <a:pPr lvl="1"/>
            <a:r>
              <a:rPr lang="en-US" sz="3200" dirty="0"/>
              <a:t>Raised awareness among</a:t>
            </a:r>
          </a:p>
          <a:p>
            <a:pPr marL="274320" lvl="1" indent="0">
              <a:buNone/>
            </a:pPr>
            <a:r>
              <a:rPr lang="en-US" sz="3200" dirty="0"/>
              <a:t> </a:t>
            </a:r>
            <a:r>
              <a:rPr lang="en-US" sz="3200" dirty="0" smtClean="0"/>
              <a:t>  -Local </a:t>
            </a:r>
            <a:r>
              <a:rPr lang="en-US" sz="3200" dirty="0"/>
              <a:t>consumers</a:t>
            </a:r>
          </a:p>
          <a:p>
            <a:pPr marL="274320" lvl="1" indent="0">
              <a:buNone/>
            </a:pPr>
            <a:r>
              <a:rPr lang="en-US" sz="3200" dirty="0" smtClean="0"/>
              <a:t>   -Schools</a:t>
            </a:r>
            <a:endParaRPr lang="en-US" sz="3200" dirty="0"/>
          </a:p>
          <a:p>
            <a:pPr marL="274320" lvl="1" indent="0">
              <a:buNone/>
            </a:pPr>
            <a:r>
              <a:rPr lang="en-US" sz="3200" dirty="0" smtClean="0"/>
              <a:t>   -Social </a:t>
            </a:r>
            <a:r>
              <a:rPr lang="en-US" sz="3200" dirty="0"/>
              <a:t>&amp; Health services</a:t>
            </a:r>
          </a:p>
          <a:p>
            <a:pPr lvl="1">
              <a:buFont typeface="Wingdings" pitchFamily="2" charset="2"/>
              <a:buChar char="Ø"/>
            </a:pPr>
            <a:endParaRPr lang="en-US" dirty="0"/>
          </a:p>
          <a:p>
            <a:pPr lvl="1"/>
            <a:r>
              <a:rPr lang="en-US" sz="3400" dirty="0"/>
              <a:t>Policy modification</a:t>
            </a:r>
          </a:p>
          <a:p>
            <a:pPr marL="274320" lvl="1" indent="0">
              <a:buNone/>
            </a:pPr>
            <a:r>
              <a:rPr lang="en-US" sz="3200" dirty="0" smtClean="0"/>
              <a:t>    -Banned </a:t>
            </a:r>
            <a:r>
              <a:rPr lang="en-US" sz="3200" dirty="0"/>
              <a:t>tobacco </a:t>
            </a:r>
            <a:r>
              <a:rPr lang="en-US" sz="3200" dirty="0" smtClean="0"/>
              <a:t>advertisements</a:t>
            </a:r>
          </a:p>
          <a:p>
            <a:pPr marL="274320" lvl="1" indent="0">
              <a:buNone/>
            </a:pPr>
            <a:r>
              <a:rPr lang="en-US" sz="3200" dirty="0"/>
              <a:t> </a:t>
            </a:r>
            <a:r>
              <a:rPr lang="en-US" sz="3200" dirty="0" smtClean="0"/>
              <a:t>   -Low </a:t>
            </a:r>
            <a:r>
              <a:rPr lang="en-US" sz="3200" dirty="0"/>
              <a:t>fat and </a:t>
            </a:r>
            <a:r>
              <a:rPr lang="en-US" sz="3200" dirty="0" smtClean="0"/>
              <a:t> </a:t>
            </a:r>
            <a:r>
              <a:rPr lang="en-US" sz="3200" dirty="0"/>
              <a:t>vegetable products</a:t>
            </a:r>
          </a:p>
          <a:p>
            <a:pPr marL="274320" lvl="1" indent="0">
              <a:buNone/>
            </a:pPr>
            <a:r>
              <a:rPr lang="en-US" sz="3200" dirty="0" smtClean="0"/>
              <a:t>    -Change </a:t>
            </a:r>
            <a:r>
              <a:rPr lang="en-US" sz="3200" dirty="0"/>
              <a:t>in farmer’s payment scheme</a:t>
            </a:r>
          </a:p>
          <a:p>
            <a:pPr marL="274320" lvl="1" indent="0">
              <a:buNone/>
            </a:pPr>
            <a:r>
              <a:rPr lang="en-US" sz="3200" dirty="0" smtClean="0"/>
              <a:t>    -Incentives </a:t>
            </a:r>
            <a:r>
              <a:rPr lang="en-US" sz="3200" dirty="0"/>
              <a:t>for communities achieving low cholesterol level</a:t>
            </a:r>
          </a:p>
          <a:p>
            <a:endParaRPr lang="en-US" dirty="0"/>
          </a:p>
        </p:txBody>
      </p:sp>
    </p:spTree>
    <p:extLst>
      <p:ext uri="{BB962C8B-B14F-4D97-AF65-F5344CB8AC3E}">
        <p14:creationId xmlns:p14="http://schemas.microsoft.com/office/powerpoint/2010/main" xmlns="" val="205435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anim calcmode="lin" valueType="num">
                                      <p:cBhvr>
                                        <p:cTn id="10" dur="500" fill="hold"/>
                                        <p:tgtEl>
                                          <p:spTgt spid="4"/>
                                        </p:tgtEl>
                                        <p:attrNameLst>
                                          <p:attrName>ppt_x</p:attrName>
                                        </p:attrNameLst>
                                      </p:cBhvr>
                                      <p:tavLst>
                                        <p:tav tm="0">
                                          <p:val>
                                            <p:fltVal val="0.5"/>
                                          </p:val>
                                        </p:tav>
                                        <p:tav tm="100000">
                                          <p:val>
                                            <p:strVal val="#ppt_x"/>
                                          </p:val>
                                        </p:tav>
                                      </p:tavLst>
                                    </p:anim>
                                    <p:anim calcmode="lin" valueType="num">
                                      <p:cBhvr>
                                        <p:cTn id="11" dur="500" fill="hold"/>
                                        <p:tgtEl>
                                          <p:spTgt spid="4"/>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1295400" y="1676400"/>
            <a:ext cx="3346450" cy="893763"/>
          </a:xfrm>
          <a:prstGeom prst="rect">
            <a:avLst/>
          </a:prstGeom>
          <a:noFill/>
          <a:ln w="9525">
            <a:noFill/>
            <a:miter lim="800000"/>
            <a:headEnd/>
            <a:tailEnd/>
          </a:ln>
          <a:effectLst/>
        </p:spPr>
        <p:txBody>
          <a:bodyPr tIns="137160" bIns="137160">
            <a:spAutoFit/>
          </a:bodyPr>
          <a:lstStyle/>
          <a:p>
            <a:pPr eaLnBrk="0" hangingPunct="0">
              <a:lnSpc>
                <a:spcPct val="60000"/>
              </a:lnSpc>
              <a:spcBef>
                <a:spcPct val="50000"/>
              </a:spcBef>
            </a:pPr>
            <a:r>
              <a:rPr lang="en-GB" b="1">
                <a:solidFill>
                  <a:srgbClr val="FFFF00"/>
                </a:solidFill>
                <a:latin typeface="Arial" pitchFamily="34" charset="0"/>
              </a:rPr>
              <a:t>EVERY 1% </a:t>
            </a:r>
          </a:p>
          <a:p>
            <a:pPr eaLnBrk="0" hangingPunct="0">
              <a:lnSpc>
                <a:spcPct val="60000"/>
              </a:lnSpc>
              <a:spcBef>
                <a:spcPct val="50000"/>
              </a:spcBef>
            </a:pPr>
            <a:r>
              <a:rPr lang="en-GB" b="1">
                <a:solidFill>
                  <a:srgbClr val="FFFF00"/>
                </a:solidFill>
                <a:latin typeface="Arial" pitchFamily="34" charset="0"/>
              </a:rPr>
              <a:t>reduction in HBA</a:t>
            </a:r>
            <a:r>
              <a:rPr lang="en-GB" b="1" baseline="-25000">
                <a:solidFill>
                  <a:srgbClr val="FFFF00"/>
                </a:solidFill>
                <a:latin typeface="Arial" pitchFamily="34" charset="0"/>
              </a:rPr>
              <a:t>1C</a:t>
            </a:r>
            <a:endParaRPr lang="en-GB" b="1">
              <a:solidFill>
                <a:srgbClr val="FFFF00"/>
              </a:solidFill>
              <a:latin typeface="Arial" pitchFamily="34" charset="0"/>
            </a:endParaRPr>
          </a:p>
        </p:txBody>
      </p:sp>
      <p:sp>
        <p:nvSpPr>
          <p:cNvPr id="36867" name="Text Box 3"/>
          <p:cNvSpPr txBox="1">
            <a:spLocks noChangeArrowheads="1"/>
          </p:cNvSpPr>
          <p:nvPr/>
        </p:nvSpPr>
        <p:spPr bwMode="auto">
          <a:xfrm>
            <a:off x="5943600" y="1676400"/>
            <a:ext cx="2541588" cy="822325"/>
          </a:xfrm>
          <a:prstGeom prst="rect">
            <a:avLst/>
          </a:prstGeom>
          <a:noFill/>
          <a:ln w="9525">
            <a:noFill/>
            <a:miter lim="800000"/>
            <a:headEnd/>
            <a:tailEnd/>
          </a:ln>
          <a:effectLst/>
        </p:spPr>
        <p:txBody>
          <a:bodyPr>
            <a:spAutoFit/>
          </a:bodyPr>
          <a:lstStyle/>
          <a:p>
            <a:pPr algn="ctr" eaLnBrk="0" hangingPunct="0">
              <a:spcBef>
                <a:spcPct val="50000"/>
              </a:spcBef>
            </a:pPr>
            <a:r>
              <a:rPr lang="en-GB" b="1">
                <a:solidFill>
                  <a:srgbClr val="FFFF00"/>
                </a:solidFill>
                <a:latin typeface="Arial" pitchFamily="34" charset="0"/>
              </a:rPr>
              <a:t>REDUCED RISK*</a:t>
            </a:r>
          </a:p>
        </p:txBody>
      </p:sp>
      <p:sp>
        <p:nvSpPr>
          <p:cNvPr id="36868" name="AutoShape 4"/>
          <p:cNvSpPr>
            <a:spLocks noChangeArrowheads="1"/>
          </p:cNvSpPr>
          <p:nvPr/>
        </p:nvSpPr>
        <p:spPr bwMode="auto">
          <a:xfrm>
            <a:off x="1160463" y="2489200"/>
            <a:ext cx="1446212" cy="3513138"/>
          </a:xfrm>
          <a:prstGeom prst="downArrow">
            <a:avLst>
              <a:gd name="adj1" fmla="val 65935"/>
              <a:gd name="adj2" fmla="val 60730"/>
            </a:avLst>
          </a:prstGeom>
          <a:solidFill>
            <a:srgbClr val="CCECFF"/>
          </a:solidFill>
          <a:ln w="9525">
            <a:solidFill>
              <a:schemeClr val="tx1"/>
            </a:solidFill>
            <a:miter lim="800000"/>
            <a:headEnd/>
            <a:tailEnd/>
          </a:ln>
          <a:effectLst/>
        </p:spPr>
        <p:txBody>
          <a:bodyPr wrap="none" anchor="ctr"/>
          <a:lstStyle/>
          <a:p>
            <a:pPr algn="ctr" eaLnBrk="0" hangingPunct="0"/>
            <a:endParaRPr lang="en-GB" b="1" dirty="0">
              <a:latin typeface="Arial" pitchFamily="34" charset="0"/>
            </a:endParaRPr>
          </a:p>
          <a:p>
            <a:pPr algn="ctr" eaLnBrk="0" hangingPunct="0"/>
            <a:endParaRPr lang="en-GB" b="1" dirty="0">
              <a:latin typeface="Arial" pitchFamily="34" charset="0"/>
            </a:endParaRPr>
          </a:p>
          <a:p>
            <a:pPr algn="ctr" eaLnBrk="0" hangingPunct="0"/>
            <a:endParaRPr lang="en-GB" b="1" dirty="0">
              <a:latin typeface="Arial" pitchFamily="34" charset="0"/>
            </a:endParaRPr>
          </a:p>
          <a:p>
            <a:pPr algn="ctr" eaLnBrk="0" hangingPunct="0"/>
            <a:endParaRPr lang="en-GB" b="1" dirty="0">
              <a:latin typeface="Arial" pitchFamily="34" charset="0"/>
            </a:endParaRPr>
          </a:p>
          <a:p>
            <a:pPr algn="ctr" eaLnBrk="0" hangingPunct="0"/>
            <a:endParaRPr lang="en-GB" b="1" dirty="0">
              <a:latin typeface="Arial" pitchFamily="34" charset="0"/>
            </a:endParaRPr>
          </a:p>
          <a:p>
            <a:pPr algn="ctr" eaLnBrk="0" hangingPunct="0"/>
            <a:r>
              <a:rPr lang="en-GB" sz="4000" b="1" dirty="0">
                <a:solidFill>
                  <a:schemeClr val="bg2"/>
                </a:solidFill>
                <a:latin typeface="Arial" pitchFamily="34" charset="0"/>
              </a:rPr>
              <a:t>1%</a:t>
            </a:r>
          </a:p>
        </p:txBody>
      </p:sp>
      <p:sp>
        <p:nvSpPr>
          <p:cNvPr id="36869" name="Text Box 5"/>
          <p:cNvSpPr txBox="1">
            <a:spLocks noChangeArrowheads="1"/>
          </p:cNvSpPr>
          <p:nvPr/>
        </p:nvSpPr>
        <p:spPr bwMode="auto">
          <a:xfrm>
            <a:off x="2832100" y="2581275"/>
            <a:ext cx="3344863" cy="457200"/>
          </a:xfrm>
          <a:prstGeom prst="rect">
            <a:avLst/>
          </a:prstGeom>
          <a:noFill/>
          <a:ln w="9525">
            <a:noFill/>
            <a:miter lim="800000"/>
            <a:headEnd/>
            <a:tailEnd/>
          </a:ln>
          <a:effectLst/>
        </p:spPr>
        <p:txBody>
          <a:bodyPr>
            <a:spAutoFit/>
          </a:bodyPr>
          <a:lstStyle/>
          <a:p>
            <a:pPr eaLnBrk="0" hangingPunct="0">
              <a:spcBef>
                <a:spcPct val="50000"/>
              </a:spcBef>
            </a:pPr>
            <a:r>
              <a:rPr lang="en-GB" b="1">
                <a:solidFill>
                  <a:srgbClr val="FFFFFF"/>
                </a:solidFill>
                <a:latin typeface="Arial" pitchFamily="34" charset="0"/>
              </a:rPr>
              <a:t>Deaths from diabetes</a:t>
            </a:r>
          </a:p>
        </p:txBody>
      </p:sp>
      <p:sp>
        <p:nvSpPr>
          <p:cNvPr id="36870" name="Text Box 6"/>
          <p:cNvSpPr txBox="1">
            <a:spLocks noChangeArrowheads="1"/>
          </p:cNvSpPr>
          <p:nvPr/>
        </p:nvSpPr>
        <p:spPr bwMode="auto">
          <a:xfrm>
            <a:off x="2832100" y="3511550"/>
            <a:ext cx="3344863" cy="457200"/>
          </a:xfrm>
          <a:prstGeom prst="rect">
            <a:avLst/>
          </a:prstGeom>
          <a:noFill/>
          <a:ln w="9525">
            <a:noFill/>
            <a:miter lim="800000"/>
            <a:headEnd/>
            <a:tailEnd/>
          </a:ln>
          <a:effectLst/>
        </p:spPr>
        <p:txBody>
          <a:bodyPr>
            <a:spAutoFit/>
          </a:bodyPr>
          <a:lstStyle/>
          <a:p>
            <a:pPr eaLnBrk="0" hangingPunct="0">
              <a:spcBef>
                <a:spcPct val="50000"/>
              </a:spcBef>
            </a:pPr>
            <a:r>
              <a:rPr lang="en-GB" b="1">
                <a:solidFill>
                  <a:srgbClr val="FFFFFF"/>
                </a:solidFill>
                <a:latin typeface="Arial" pitchFamily="34" charset="0"/>
              </a:rPr>
              <a:t>Heart attacks</a:t>
            </a:r>
          </a:p>
        </p:txBody>
      </p:sp>
      <p:sp>
        <p:nvSpPr>
          <p:cNvPr id="36871" name="Text Box 7"/>
          <p:cNvSpPr txBox="1">
            <a:spLocks noChangeArrowheads="1"/>
          </p:cNvSpPr>
          <p:nvPr/>
        </p:nvSpPr>
        <p:spPr bwMode="auto">
          <a:xfrm>
            <a:off x="2832100" y="4462463"/>
            <a:ext cx="4056063" cy="822325"/>
          </a:xfrm>
          <a:prstGeom prst="rect">
            <a:avLst/>
          </a:prstGeom>
          <a:noFill/>
          <a:ln w="9525">
            <a:noFill/>
            <a:miter lim="800000"/>
            <a:headEnd/>
            <a:tailEnd/>
          </a:ln>
          <a:effectLst/>
        </p:spPr>
        <p:txBody>
          <a:bodyPr>
            <a:spAutoFit/>
          </a:bodyPr>
          <a:lstStyle/>
          <a:p>
            <a:pPr eaLnBrk="0" hangingPunct="0">
              <a:spcBef>
                <a:spcPct val="50000"/>
              </a:spcBef>
            </a:pPr>
            <a:r>
              <a:rPr lang="en-GB" b="1">
                <a:solidFill>
                  <a:srgbClr val="FFFFFF"/>
                </a:solidFill>
                <a:latin typeface="Arial" pitchFamily="34" charset="0"/>
              </a:rPr>
              <a:t>Microvascular complications</a:t>
            </a:r>
          </a:p>
        </p:txBody>
      </p:sp>
      <p:sp>
        <p:nvSpPr>
          <p:cNvPr id="36872" name="Text Box 8"/>
          <p:cNvSpPr txBox="1">
            <a:spLocks noChangeArrowheads="1"/>
          </p:cNvSpPr>
          <p:nvPr/>
        </p:nvSpPr>
        <p:spPr bwMode="auto">
          <a:xfrm>
            <a:off x="2803525" y="5418138"/>
            <a:ext cx="4137025" cy="822325"/>
          </a:xfrm>
          <a:prstGeom prst="rect">
            <a:avLst/>
          </a:prstGeom>
          <a:noFill/>
          <a:ln w="9525">
            <a:noFill/>
            <a:miter lim="800000"/>
            <a:headEnd/>
            <a:tailEnd/>
          </a:ln>
          <a:effectLst/>
        </p:spPr>
        <p:txBody>
          <a:bodyPr>
            <a:spAutoFit/>
          </a:bodyPr>
          <a:lstStyle/>
          <a:p>
            <a:pPr eaLnBrk="0" hangingPunct="0">
              <a:spcBef>
                <a:spcPct val="50000"/>
              </a:spcBef>
            </a:pPr>
            <a:r>
              <a:rPr lang="en-GB" b="1">
                <a:solidFill>
                  <a:srgbClr val="FFFFFF"/>
                </a:solidFill>
                <a:latin typeface="Arial" pitchFamily="34" charset="0"/>
              </a:rPr>
              <a:t>Peripheral vascular disorders</a:t>
            </a:r>
          </a:p>
        </p:txBody>
      </p:sp>
      <p:sp>
        <p:nvSpPr>
          <p:cNvPr id="36873" name="Text Box 9"/>
          <p:cNvSpPr txBox="1">
            <a:spLocks noChangeArrowheads="1"/>
          </p:cNvSpPr>
          <p:nvPr/>
        </p:nvSpPr>
        <p:spPr bwMode="auto">
          <a:xfrm>
            <a:off x="387350" y="6335713"/>
            <a:ext cx="3214688" cy="336550"/>
          </a:xfrm>
          <a:prstGeom prst="rect">
            <a:avLst/>
          </a:prstGeom>
          <a:noFill/>
          <a:ln w="9525">
            <a:noFill/>
            <a:miter lim="800000"/>
            <a:headEnd/>
            <a:tailEnd/>
          </a:ln>
          <a:effectLst/>
        </p:spPr>
        <p:txBody>
          <a:bodyPr wrap="none">
            <a:spAutoFit/>
          </a:bodyPr>
          <a:lstStyle/>
          <a:p>
            <a:pPr eaLnBrk="0" hangingPunct="0"/>
            <a:r>
              <a:rPr lang="en-GB" sz="1600" b="1">
                <a:solidFill>
                  <a:schemeClr val="bg1"/>
                </a:solidFill>
                <a:latin typeface="Arial" pitchFamily="34" charset="0"/>
              </a:rPr>
              <a:t>UKPDS 35.  BMJ 2000;  321:  405-12</a:t>
            </a:r>
          </a:p>
        </p:txBody>
      </p:sp>
      <p:sp>
        <p:nvSpPr>
          <p:cNvPr id="36874" name="Rectangle 10"/>
          <p:cNvSpPr>
            <a:spLocks noGrp="1" noChangeArrowheads="1"/>
          </p:cNvSpPr>
          <p:nvPr>
            <p:ph type="title"/>
          </p:nvPr>
        </p:nvSpPr>
        <p:spPr>
          <a:xfrm>
            <a:off x="387350" y="153988"/>
            <a:ext cx="8383588" cy="974725"/>
          </a:xfrm>
        </p:spPr>
        <p:txBody>
          <a:bodyPr tIns="0" bIns="0">
            <a:spAutoFit/>
          </a:bodyPr>
          <a:lstStyle/>
          <a:p>
            <a:r>
              <a:rPr lang="en-GB" sz="3200" dirty="0"/>
              <a:t>Lessons from UKPDS:</a:t>
            </a:r>
            <a:br>
              <a:rPr lang="en-GB" sz="3200" dirty="0"/>
            </a:br>
            <a:r>
              <a:rPr lang="en-GB" sz="3200" dirty="0"/>
              <a:t>Better control means fewer complications</a:t>
            </a:r>
          </a:p>
        </p:txBody>
      </p:sp>
      <p:sp>
        <p:nvSpPr>
          <p:cNvPr id="36875" name="AutoShape 11"/>
          <p:cNvSpPr>
            <a:spLocks noChangeArrowheads="1"/>
          </p:cNvSpPr>
          <p:nvPr/>
        </p:nvSpPr>
        <p:spPr bwMode="auto">
          <a:xfrm rot="5394609">
            <a:off x="6891338" y="4356100"/>
            <a:ext cx="692150" cy="676275"/>
          </a:xfrm>
          <a:prstGeom prst="homePlate">
            <a:avLst>
              <a:gd name="adj" fmla="val 25587"/>
            </a:avLst>
          </a:prstGeom>
          <a:solidFill>
            <a:srgbClr val="CCECFF"/>
          </a:solidFill>
          <a:ln w="9525">
            <a:solidFill>
              <a:schemeClr val="tx1"/>
            </a:solidFill>
            <a:miter lim="800000"/>
            <a:headEnd/>
            <a:tailEnd/>
          </a:ln>
          <a:effectLst/>
        </p:spPr>
        <p:txBody>
          <a:bodyPr rot="10800000" vert="eaVert" wrap="none" anchor="ctr"/>
          <a:lstStyle/>
          <a:p>
            <a:pPr algn="ctr" eaLnBrk="0" hangingPunct="0"/>
            <a:r>
              <a:rPr lang="en-GB" sz="2000" b="1">
                <a:solidFill>
                  <a:schemeClr val="bg2"/>
                </a:solidFill>
                <a:latin typeface="Arial" pitchFamily="34" charset="0"/>
              </a:rPr>
              <a:t>-37%</a:t>
            </a:r>
            <a:endParaRPr lang="en-GB" sz="2800" b="1">
              <a:solidFill>
                <a:schemeClr val="bg2"/>
              </a:solidFill>
              <a:latin typeface="Arial" pitchFamily="34" charset="0"/>
            </a:endParaRPr>
          </a:p>
        </p:txBody>
      </p:sp>
      <p:sp>
        <p:nvSpPr>
          <p:cNvPr id="36876" name="AutoShape 12"/>
          <p:cNvSpPr>
            <a:spLocks noChangeArrowheads="1"/>
          </p:cNvSpPr>
          <p:nvPr/>
        </p:nvSpPr>
        <p:spPr bwMode="auto">
          <a:xfrm rot="5394609">
            <a:off x="6891338" y="5322887"/>
            <a:ext cx="692150" cy="676275"/>
          </a:xfrm>
          <a:prstGeom prst="homePlate">
            <a:avLst>
              <a:gd name="adj" fmla="val 25587"/>
            </a:avLst>
          </a:prstGeom>
          <a:solidFill>
            <a:srgbClr val="CCECFF"/>
          </a:solidFill>
          <a:ln w="9525">
            <a:solidFill>
              <a:schemeClr val="tx1"/>
            </a:solidFill>
            <a:miter lim="800000"/>
            <a:headEnd/>
            <a:tailEnd/>
          </a:ln>
          <a:effectLst/>
        </p:spPr>
        <p:txBody>
          <a:bodyPr rot="10800000" vert="eaVert" wrap="none" anchor="ctr"/>
          <a:lstStyle/>
          <a:p>
            <a:pPr algn="ctr" eaLnBrk="0" hangingPunct="0"/>
            <a:r>
              <a:rPr lang="en-GB" sz="2000" b="1">
                <a:solidFill>
                  <a:schemeClr val="bg2"/>
                </a:solidFill>
                <a:latin typeface="Arial" pitchFamily="34" charset="0"/>
              </a:rPr>
              <a:t>-43%</a:t>
            </a:r>
            <a:endParaRPr lang="en-GB" sz="2800" b="1">
              <a:solidFill>
                <a:schemeClr val="bg2"/>
              </a:solidFill>
              <a:latin typeface="Arial" pitchFamily="34" charset="0"/>
            </a:endParaRPr>
          </a:p>
        </p:txBody>
      </p:sp>
      <p:sp>
        <p:nvSpPr>
          <p:cNvPr id="36877" name="Text Box 13"/>
          <p:cNvSpPr txBox="1">
            <a:spLocks noChangeArrowheads="1"/>
          </p:cNvSpPr>
          <p:nvPr/>
        </p:nvSpPr>
        <p:spPr bwMode="auto">
          <a:xfrm>
            <a:off x="6692900" y="6167438"/>
            <a:ext cx="1058863" cy="336550"/>
          </a:xfrm>
          <a:prstGeom prst="rect">
            <a:avLst/>
          </a:prstGeom>
          <a:noFill/>
          <a:ln w="9525">
            <a:noFill/>
            <a:miter lim="800000"/>
            <a:headEnd/>
            <a:tailEnd/>
          </a:ln>
          <a:effectLst/>
        </p:spPr>
        <p:txBody>
          <a:bodyPr>
            <a:spAutoFit/>
          </a:bodyPr>
          <a:lstStyle/>
          <a:p>
            <a:pPr algn="ctr" eaLnBrk="0" hangingPunct="0"/>
            <a:r>
              <a:rPr lang="en-GB" sz="1600" b="1">
                <a:solidFill>
                  <a:schemeClr val="bg1"/>
                </a:solidFill>
                <a:latin typeface="Arial" pitchFamily="34" charset="0"/>
              </a:rPr>
              <a:t>*p&lt;0.0001</a:t>
            </a:r>
            <a:endParaRPr lang="en-GB" sz="1600" b="1">
              <a:latin typeface="Arial" pitchFamily="34" charset="0"/>
            </a:endParaRPr>
          </a:p>
        </p:txBody>
      </p:sp>
      <p:sp>
        <p:nvSpPr>
          <p:cNvPr id="36878" name="AutoShape 14"/>
          <p:cNvSpPr>
            <a:spLocks noChangeArrowheads="1"/>
          </p:cNvSpPr>
          <p:nvPr/>
        </p:nvSpPr>
        <p:spPr bwMode="auto">
          <a:xfrm rot="5394609">
            <a:off x="6899275" y="3425825"/>
            <a:ext cx="692150" cy="679450"/>
          </a:xfrm>
          <a:prstGeom prst="homePlate">
            <a:avLst>
              <a:gd name="adj" fmla="val 25467"/>
            </a:avLst>
          </a:prstGeom>
          <a:solidFill>
            <a:srgbClr val="CCECFF"/>
          </a:solidFill>
          <a:ln w="9525">
            <a:solidFill>
              <a:schemeClr val="tx1"/>
            </a:solidFill>
            <a:miter lim="800000"/>
            <a:headEnd/>
            <a:tailEnd/>
          </a:ln>
          <a:effectLst/>
        </p:spPr>
        <p:txBody>
          <a:bodyPr rot="10800000" vert="eaVert" wrap="none" anchor="ctr"/>
          <a:lstStyle/>
          <a:p>
            <a:pPr algn="ctr" eaLnBrk="0" hangingPunct="0"/>
            <a:r>
              <a:rPr lang="en-GB" sz="2000" b="1">
                <a:solidFill>
                  <a:schemeClr val="bg2"/>
                </a:solidFill>
                <a:latin typeface="Arial" pitchFamily="34" charset="0"/>
              </a:rPr>
              <a:t>-14%</a:t>
            </a:r>
            <a:endParaRPr lang="en-GB" sz="2800" b="1">
              <a:solidFill>
                <a:schemeClr val="bg2"/>
              </a:solidFill>
              <a:latin typeface="Arial" pitchFamily="34" charset="0"/>
            </a:endParaRPr>
          </a:p>
        </p:txBody>
      </p:sp>
      <p:sp>
        <p:nvSpPr>
          <p:cNvPr id="36879" name="AutoShape 15"/>
          <p:cNvSpPr>
            <a:spLocks noChangeArrowheads="1"/>
          </p:cNvSpPr>
          <p:nvPr/>
        </p:nvSpPr>
        <p:spPr bwMode="auto">
          <a:xfrm rot="5394609">
            <a:off x="6896894" y="2478882"/>
            <a:ext cx="692150" cy="677862"/>
          </a:xfrm>
          <a:prstGeom prst="homePlate">
            <a:avLst>
              <a:gd name="adj" fmla="val 25527"/>
            </a:avLst>
          </a:prstGeom>
          <a:solidFill>
            <a:srgbClr val="CCECFF"/>
          </a:solidFill>
          <a:ln w="9525">
            <a:solidFill>
              <a:schemeClr val="tx1"/>
            </a:solidFill>
            <a:miter lim="800000"/>
            <a:headEnd/>
            <a:tailEnd/>
          </a:ln>
          <a:effectLst/>
        </p:spPr>
        <p:txBody>
          <a:bodyPr rot="10800000" vert="eaVert" wrap="none" anchor="ctr"/>
          <a:lstStyle/>
          <a:p>
            <a:pPr algn="ctr" eaLnBrk="0" hangingPunct="0"/>
            <a:r>
              <a:rPr lang="en-GB" sz="2000" b="1">
                <a:solidFill>
                  <a:schemeClr val="bg2"/>
                </a:solidFill>
                <a:latin typeface="Arial" pitchFamily="34" charset="0"/>
              </a:rPr>
              <a:t>-21%</a:t>
            </a:r>
            <a:endParaRPr lang="en-GB" sz="2800" b="1">
              <a:solidFill>
                <a:schemeClr val="bg2"/>
              </a:solidFill>
              <a:latin typeface="Arial" pitchFamily="34" charset="0"/>
            </a:endParaRPr>
          </a:p>
        </p:txBody>
      </p:sp>
      <p:sp>
        <p:nvSpPr>
          <p:cNvPr id="16" name="Slide Number Placeholder 15"/>
          <p:cNvSpPr>
            <a:spLocks noGrp="1"/>
          </p:cNvSpPr>
          <p:nvPr>
            <p:ph type="sldNum" sz="quarter" idx="12"/>
          </p:nvPr>
        </p:nvSpPr>
        <p:spPr/>
        <p:txBody>
          <a:bodyPr/>
          <a:lstStyle/>
          <a:p>
            <a:fld id="{766E87EC-79D6-46F9-B793-88DA8DABDF3A}" type="slidenum">
              <a:rPr lang="en-US" smtClean="0"/>
              <a:pPr/>
              <a:t>48</a:t>
            </a:fld>
            <a:endParaRPr lang="en-US" sz="140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152400"/>
          <a:ext cx="82296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Grp="1" noChangeAspect="1"/>
          </p:cNvPicPr>
          <p:nvPr>
            <p:ph sz="quarter" idx="1"/>
          </p:nvPr>
        </p:nvPicPr>
        <p:blipFill>
          <a:blip r:embed="rId6">
            <a:extLst>
              <a:ext uri="{28A0092B-C50C-407E-A947-70E740481C1C}">
                <a14:useLocalDpi xmlns="" xmlns:a14="http://schemas.microsoft.com/office/drawing/2010/main" val="0"/>
              </a:ext>
            </a:extLst>
          </a:blip>
          <a:stretch>
            <a:fillRect/>
          </a:stretch>
        </p:blipFill>
        <p:spPr>
          <a:xfrm>
            <a:off x="558032" y="1214422"/>
            <a:ext cx="7871619" cy="5357850"/>
          </a:xfrm>
        </p:spPr>
      </p:pic>
      <p:sp>
        <p:nvSpPr>
          <p:cNvPr id="7" name="Slide Number Placeholder 6"/>
          <p:cNvSpPr>
            <a:spLocks noGrp="1"/>
          </p:cNvSpPr>
          <p:nvPr>
            <p:ph type="sldNum" sz="quarter" idx="15"/>
          </p:nvPr>
        </p:nvSpPr>
        <p:spPr/>
        <p:txBody>
          <a:bodyPr/>
          <a:lstStyle/>
          <a:p>
            <a:fld id="{6607D56D-3EEE-4C05-B485-A078B54F8524}" type="slidenum">
              <a:rPr lang="en-IN" smtClean="0"/>
              <a:pPr/>
              <a:t>49</a:t>
            </a:fld>
            <a:endParaRPr lang="en-IN"/>
          </a:p>
        </p:txBody>
      </p:sp>
    </p:spTree>
    <p:extLst>
      <p:ext uri="{BB962C8B-B14F-4D97-AF65-F5344CB8AC3E}">
        <p14:creationId xmlns="" xmlns:p14="http://schemas.microsoft.com/office/powerpoint/2010/main" val="9647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anim calcmode="lin" valueType="num">
                                      <p:cBhvr>
                                        <p:cTn id="10" dur="500" fill="hold"/>
                                        <p:tgtEl>
                                          <p:spTgt spid="4"/>
                                        </p:tgtEl>
                                        <p:attrNameLst>
                                          <p:attrName>ppt_x</p:attrName>
                                        </p:attrNameLst>
                                      </p:cBhvr>
                                      <p:tavLst>
                                        <p:tav tm="0">
                                          <p:val>
                                            <p:fltVal val="0.5"/>
                                          </p:val>
                                        </p:tav>
                                        <p:tav tm="100000">
                                          <p:val>
                                            <p:strVal val="#ppt_x"/>
                                          </p:val>
                                        </p:tav>
                                      </p:tavLst>
                                    </p:anim>
                                    <p:anim calcmode="lin" valueType="num">
                                      <p:cBhvr>
                                        <p:cTn id="11" dur="500" fill="hold"/>
                                        <p:tgtEl>
                                          <p:spTgt spid="4"/>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6908"/>
          </a:xfrm>
        </p:spPr>
        <p:txBody>
          <a:bodyPr/>
          <a:lstStyle/>
          <a:p>
            <a:r>
              <a:rPr lang="en-US" b="1" dirty="0" err="1" smtClean="0"/>
              <a:t>Inrtoduction</a:t>
            </a:r>
            <a:r>
              <a:rPr lang="en-US" dirty="0" smtClean="0"/>
              <a:t>:</a:t>
            </a:r>
            <a:endParaRPr lang="en-IN" dirty="0"/>
          </a:p>
        </p:txBody>
      </p:sp>
      <p:sp>
        <p:nvSpPr>
          <p:cNvPr id="3" name="Content Placeholder 2"/>
          <p:cNvSpPr>
            <a:spLocks noGrp="1"/>
          </p:cNvSpPr>
          <p:nvPr>
            <p:ph sz="quarter" idx="1"/>
          </p:nvPr>
        </p:nvSpPr>
        <p:spPr>
          <a:xfrm>
            <a:off x="428596" y="1285860"/>
            <a:ext cx="8115328" cy="5072098"/>
          </a:xfrm>
        </p:spPr>
        <p:txBody>
          <a:bodyPr/>
          <a:lstStyle/>
          <a:p>
            <a:pPr algn="just"/>
            <a:r>
              <a:rPr lang="en-IN" dirty="0" smtClean="0">
                <a:latin typeface="Times New Roman" pitchFamily="18" charset="0"/>
                <a:cs typeface="Times New Roman" pitchFamily="18" charset="0"/>
              </a:rPr>
              <a:t>India has a long history with diabetes mellitus and first described by </a:t>
            </a:r>
            <a:r>
              <a:rPr lang="en-IN" dirty="0" err="1" smtClean="0">
                <a:latin typeface="Times New Roman" pitchFamily="18" charset="0"/>
                <a:cs typeface="Times New Roman" pitchFamily="18" charset="0"/>
              </a:rPr>
              <a:t>Charaka</a:t>
            </a:r>
            <a:r>
              <a:rPr lang="en-IN" dirty="0" smtClean="0">
                <a:latin typeface="Times New Roman" pitchFamily="18" charset="0"/>
                <a:cs typeface="Times New Roman" pitchFamily="18" charset="0"/>
              </a:rPr>
              <a:t> and </a:t>
            </a:r>
            <a:r>
              <a:rPr lang="en-IN" dirty="0" err="1" smtClean="0">
                <a:latin typeface="Times New Roman" pitchFamily="18" charset="0"/>
                <a:cs typeface="Times New Roman" pitchFamily="18" charset="0"/>
              </a:rPr>
              <a:t>Sushruta</a:t>
            </a:r>
            <a:r>
              <a:rPr lang="en-IN" dirty="0" smtClean="0">
                <a:latin typeface="Times New Roman" pitchFamily="18" charset="0"/>
                <a:cs typeface="Times New Roman" pitchFamily="18" charset="0"/>
              </a:rPr>
              <a:t> (1500 BCE).</a:t>
            </a:r>
          </a:p>
          <a:p>
            <a:pPr algn="just">
              <a:buNone/>
            </a:pPr>
            <a:endParaRPr lang="en-IN" dirty="0" smtClean="0">
              <a:latin typeface="Times New Roman" pitchFamily="18" charset="0"/>
              <a:cs typeface="Times New Roman" pitchFamily="18" charset="0"/>
            </a:endParaRPr>
          </a:p>
          <a:p>
            <a:pPr algn="just"/>
            <a:r>
              <a:rPr lang="en-IN" dirty="0" smtClean="0">
                <a:latin typeface="Times New Roman" pitchFamily="18" charset="0"/>
                <a:cs typeface="Times New Roman" pitchFamily="18" charset="0"/>
              </a:rPr>
              <a:t>It has been especially rapid since the 1990s and is strongly related to lifestyle changes brought by economic transition, industrialization, and globalization. </a:t>
            </a:r>
          </a:p>
          <a:p>
            <a:pPr algn="just">
              <a:buNone/>
            </a:pPr>
            <a:endParaRPr lang="en-IN" dirty="0" smtClean="0">
              <a:latin typeface="Times New Roman" pitchFamily="18" charset="0"/>
              <a:cs typeface="Times New Roman" pitchFamily="18" charset="0"/>
            </a:endParaRPr>
          </a:p>
          <a:p>
            <a:pPr algn="just"/>
            <a:r>
              <a:rPr lang="en-IN" dirty="0" smtClean="0">
                <a:latin typeface="Times New Roman" pitchFamily="18" charset="0"/>
                <a:cs typeface="Times New Roman" pitchFamily="18" charset="0"/>
              </a:rPr>
              <a:t> Becoming epidemic of diabetes places a huge burden on individuals and families, represents a drain on health resources, and threatens to derail the productivity, growth, and development of the nation.</a:t>
            </a:r>
            <a:endParaRPr lang="en-IN" dirty="0">
              <a:latin typeface="Times New Roman" pitchFamily="18" charset="0"/>
              <a:cs typeface="Times New Roman" pitchFamily="18" charset="0"/>
            </a:endParaRPr>
          </a:p>
        </p:txBody>
      </p:sp>
      <p:sp>
        <p:nvSpPr>
          <p:cNvPr id="4" name="Slide Number Placeholder 3"/>
          <p:cNvSpPr>
            <a:spLocks noGrp="1"/>
          </p:cNvSpPr>
          <p:nvPr>
            <p:ph type="sldNum" sz="quarter" idx="15"/>
          </p:nvPr>
        </p:nvSpPr>
        <p:spPr/>
        <p:txBody>
          <a:bodyPr/>
          <a:lstStyle/>
          <a:p>
            <a:fld id="{6607D56D-3EEE-4C05-B485-A078B54F8524}" type="slidenum">
              <a:rPr lang="en-IN" smtClean="0"/>
              <a:pPr/>
              <a:t>5</a:t>
            </a:fld>
            <a:endParaRPr lang="en-IN"/>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 xmlns:p14="http://schemas.microsoft.com/office/powerpoint/2010/main" val="3929936649"/>
              </p:ext>
            </p:extLst>
          </p:nvPr>
        </p:nvGraphicFramePr>
        <p:xfrm>
          <a:off x="38276" y="152400"/>
          <a:ext cx="9090599"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a:xfrm>
            <a:off x="457200" y="1463040"/>
            <a:ext cx="8229600" cy="4937760"/>
          </a:xfrm>
        </p:spPr>
        <p:txBody>
          <a:bodyPr/>
          <a:lstStyle/>
          <a:p>
            <a:r>
              <a:rPr lang="en-US" dirty="0"/>
              <a:t>L</a:t>
            </a:r>
            <a:r>
              <a:rPr lang="en-US" dirty="0" smtClean="0"/>
              <a:t>aunched </a:t>
            </a:r>
            <a:r>
              <a:rPr lang="en-US" dirty="0"/>
              <a:t>during Eleventh five year plan (2007-2012). </a:t>
            </a:r>
            <a:endParaRPr lang="en-US" dirty="0" smtClean="0"/>
          </a:p>
          <a:p>
            <a:endParaRPr lang="en-US" dirty="0" smtClean="0"/>
          </a:p>
          <a:p>
            <a:r>
              <a:rPr lang="en-US" dirty="0" smtClean="0"/>
              <a:t>NPCDCS </a:t>
            </a:r>
            <a:r>
              <a:rPr lang="en-US" dirty="0"/>
              <a:t>is implemented in a phased manner with a pilot being done in Preparatory Phase 2006-2007 </a:t>
            </a:r>
            <a:endParaRPr lang="en-US" dirty="0" smtClean="0"/>
          </a:p>
          <a:p>
            <a:endParaRPr lang="en-US" sz="2800" dirty="0" smtClean="0">
              <a:latin typeface="Book Antiqua" pitchFamily="18" charset="0"/>
            </a:endParaRPr>
          </a:p>
          <a:p>
            <a:r>
              <a:rPr lang="en-US" dirty="0" smtClean="0"/>
              <a:t>The </a:t>
            </a:r>
            <a:r>
              <a:rPr lang="en-US" dirty="0" err="1"/>
              <a:t>programme</a:t>
            </a:r>
            <a:r>
              <a:rPr lang="en-US" dirty="0"/>
              <a:t> is being implemented </a:t>
            </a:r>
            <a:r>
              <a:rPr lang="en-US" dirty="0" smtClean="0"/>
              <a:t>in 20000 </a:t>
            </a:r>
            <a:r>
              <a:rPr lang="en-US" dirty="0" err="1" smtClean="0"/>
              <a:t>subcentres</a:t>
            </a:r>
            <a:r>
              <a:rPr lang="en-US" dirty="0" smtClean="0"/>
              <a:t> &amp; 700 community health </a:t>
            </a:r>
            <a:r>
              <a:rPr lang="en-US" dirty="0" err="1" smtClean="0"/>
              <a:t>centres</a:t>
            </a:r>
            <a:r>
              <a:rPr lang="en-US" dirty="0" smtClean="0"/>
              <a:t> in </a:t>
            </a:r>
            <a:r>
              <a:rPr lang="en-US" dirty="0"/>
              <a:t>100 districts spread over 21 States during </a:t>
            </a:r>
            <a:r>
              <a:rPr lang="en-US" dirty="0" smtClean="0"/>
              <a:t>2010-2012</a:t>
            </a:r>
          </a:p>
          <a:p>
            <a:endParaRPr lang="en-US" dirty="0"/>
          </a:p>
        </p:txBody>
      </p:sp>
      <p:sp>
        <p:nvSpPr>
          <p:cNvPr id="5" name="Slide Number Placeholder 4"/>
          <p:cNvSpPr>
            <a:spLocks noGrp="1"/>
          </p:cNvSpPr>
          <p:nvPr>
            <p:ph type="sldNum" sz="quarter" idx="15"/>
          </p:nvPr>
        </p:nvSpPr>
        <p:spPr/>
        <p:txBody>
          <a:bodyPr/>
          <a:lstStyle/>
          <a:p>
            <a:fld id="{6607D56D-3EEE-4C05-B485-A078B54F8524}" type="slidenum">
              <a:rPr lang="en-IN" smtClean="0"/>
              <a:pPr/>
              <a:t>50</a:t>
            </a:fld>
            <a:endParaRPr lang="en-IN"/>
          </a:p>
        </p:txBody>
      </p:sp>
    </p:spTree>
    <p:extLst>
      <p:ext uri="{BB962C8B-B14F-4D97-AF65-F5344CB8AC3E}">
        <p14:creationId xmlns="" xmlns:p14="http://schemas.microsoft.com/office/powerpoint/2010/main" val="71529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anim calcmode="lin" valueType="num">
                                      <p:cBhvr>
                                        <p:cTn id="10" dur="500" fill="hold"/>
                                        <p:tgtEl>
                                          <p:spTgt spid="4"/>
                                        </p:tgtEl>
                                        <p:attrNameLst>
                                          <p:attrName>ppt_x</p:attrName>
                                        </p:attrNameLst>
                                      </p:cBhvr>
                                      <p:tavLst>
                                        <p:tav tm="0">
                                          <p:val>
                                            <p:fltVal val="0.5"/>
                                          </p:val>
                                        </p:tav>
                                        <p:tav tm="100000">
                                          <p:val>
                                            <p:strVal val="#ppt_x"/>
                                          </p:val>
                                        </p:tav>
                                      </p:tavLst>
                                    </p:anim>
                                    <p:anim calcmode="lin" valueType="num">
                                      <p:cBhvr>
                                        <p:cTn id="11" dur="500" fill="hold"/>
                                        <p:tgtEl>
                                          <p:spTgt spid="4"/>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857232"/>
          </a:xfrm>
          <a:solidFill>
            <a:schemeClr val="accent1"/>
          </a:solidFill>
        </p:spPr>
        <p:txBody>
          <a:bodyPr>
            <a:normAutofit fontScale="90000"/>
          </a:bodyPr>
          <a:lstStyle/>
          <a:p>
            <a:pPr algn="ct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solidFill>
                  <a:schemeClr val="bg1"/>
                </a:solidFill>
              </a:rPr>
              <a:t>Cont</a:t>
            </a:r>
            <a:r>
              <a:rPr lang="en-IN" b="1" dirty="0" smtClean="0">
                <a:solidFill>
                  <a:schemeClr val="bg1"/>
                </a:solidFill>
              </a:rPr>
              <a:t>….</a:t>
            </a:r>
            <a:r>
              <a:rPr lang="en-IN" dirty="0" smtClean="0"/>
              <a:t/>
            </a:r>
            <a:br>
              <a:rPr lang="en-IN" dirty="0" smtClean="0"/>
            </a:br>
            <a:endParaRPr lang="en-IN" dirty="0"/>
          </a:p>
        </p:txBody>
      </p:sp>
      <p:sp>
        <p:nvSpPr>
          <p:cNvPr id="3" name="Content Placeholder 2"/>
          <p:cNvSpPr>
            <a:spLocks noGrp="1"/>
          </p:cNvSpPr>
          <p:nvPr>
            <p:ph sz="quarter" idx="1"/>
          </p:nvPr>
        </p:nvSpPr>
        <p:spPr>
          <a:xfrm>
            <a:off x="457200" y="1071546"/>
            <a:ext cx="7467600" cy="5402406"/>
          </a:xfrm>
        </p:spPr>
        <p:txBody>
          <a:bodyPr>
            <a:normAutofit fontScale="85000" lnSpcReduction="10000"/>
          </a:bodyPr>
          <a:lstStyle/>
          <a:p>
            <a:pPr algn="just">
              <a:buNone/>
            </a:pPr>
            <a:endParaRPr lang="en-IN" sz="2800" dirty="0" smtClean="0">
              <a:latin typeface="Times New Roman" pitchFamily="18" charset="0"/>
              <a:cs typeface="Times New Roman" pitchFamily="18" charset="0"/>
            </a:endParaRPr>
          </a:p>
          <a:p>
            <a:pPr lvl="0" algn="just"/>
            <a:r>
              <a:rPr lang="en-IN" sz="2800" dirty="0" smtClean="0">
                <a:latin typeface="Times New Roman" pitchFamily="18" charset="0"/>
                <a:cs typeface="Times New Roman" pitchFamily="18" charset="0"/>
              </a:rPr>
              <a:t> Is envisaged providing preventive, </a:t>
            </a:r>
            <a:r>
              <a:rPr lang="en-IN" sz="2800" dirty="0" err="1" smtClean="0">
                <a:latin typeface="Times New Roman" pitchFamily="18" charset="0"/>
                <a:cs typeface="Times New Roman" pitchFamily="18" charset="0"/>
              </a:rPr>
              <a:t>promotive</a:t>
            </a:r>
            <a:r>
              <a:rPr lang="en-IN" sz="2800" dirty="0" smtClean="0">
                <a:latin typeface="Times New Roman" pitchFamily="18" charset="0"/>
                <a:cs typeface="Times New Roman" pitchFamily="18" charset="0"/>
              </a:rPr>
              <a:t>, curative and supportive services at various government health facilities.</a:t>
            </a:r>
          </a:p>
          <a:p>
            <a:pPr lvl="0" algn="just"/>
            <a:r>
              <a:rPr lang="en-IN" sz="2800" dirty="0" smtClean="0">
                <a:latin typeface="Times New Roman" pitchFamily="18" charset="0"/>
                <a:cs typeface="Times New Roman" pitchFamily="18" charset="0"/>
              </a:rPr>
              <a:t>has the objective of risk reduction for prevention of non-communicable chronic diseases (Diabetes, CVD and Stroke) and early diagnosis and appropriate management of Diabetes, Cardiovascular diseases and Stroke.</a:t>
            </a:r>
          </a:p>
          <a:p>
            <a:pPr lvl="0" algn="just">
              <a:buNone/>
            </a:pPr>
            <a:endParaRPr lang="en-IN" sz="2800" dirty="0" smtClean="0">
              <a:latin typeface="Times New Roman" pitchFamily="18" charset="0"/>
              <a:cs typeface="Times New Roman" pitchFamily="18" charset="0"/>
            </a:endParaRPr>
          </a:p>
          <a:p>
            <a:pPr lvl="0" algn="just"/>
            <a:r>
              <a:rPr lang="en-IN" sz="2800" dirty="0" smtClean="0">
                <a:latin typeface="Times New Roman" pitchFamily="18" charset="0"/>
                <a:cs typeface="Times New Roman" pitchFamily="18" charset="0"/>
              </a:rPr>
              <a:t>The expected outcomes for the pilot phase are awareness generated on HEALTHY LIFE STYLES; Health promotion at School, Community &amp; work places; Decrease in the incidence of Non –Communicable Diseases particularly, Diabetes, Cardiovascular Diseases and Stroke</a:t>
            </a:r>
          </a:p>
          <a:p>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51</a:t>
            </a:fld>
            <a:endParaRPr lang="en-IN"/>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7467600" cy="1428760"/>
          </a:xfrm>
        </p:spPr>
        <p:txBody>
          <a:bodyPr>
            <a:normAutofit fontScale="90000"/>
          </a:bodyPr>
          <a:lstStyle/>
          <a:p>
            <a:r>
              <a:rPr lang="en-IN" sz="3200" b="1" dirty="0" smtClean="0"/>
              <a:t/>
            </a:r>
            <a:br>
              <a:rPr lang="en-IN" sz="3200" b="1" dirty="0" smtClean="0"/>
            </a:br>
            <a:r>
              <a:rPr lang="en-IN" sz="3200" b="1" dirty="0" smtClean="0"/>
              <a:t/>
            </a:r>
            <a:br>
              <a:rPr lang="en-IN" sz="3200" b="1" dirty="0" smtClean="0"/>
            </a:br>
            <a:r>
              <a:rPr lang="en-IN" sz="3200" b="1" dirty="0" smtClean="0"/>
              <a:t/>
            </a:r>
            <a:br>
              <a:rPr lang="en-IN" sz="3200" b="1" dirty="0" smtClean="0"/>
            </a:br>
            <a:r>
              <a:rPr lang="en-IN" sz="3200" b="1" dirty="0" smtClean="0"/>
              <a:t/>
            </a:r>
            <a:br>
              <a:rPr lang="en-IN" sz="3200" b="1" dirty="0" smtClean="0"/>
            </a:br>
            <a:r>
              <a:rPr lang="en-IN" sz="3200" b="1" dirty="0" smtClean="0"/>
              <a:t/>
            </a:r>
            <a:br>
              <a:rPr lang="en-IN" sz="3200" b="1" dirty="0" smtClean="0"/>
            </a:br>
            <a:r>
              <a:rPr lang="en-IN" sz="3200" b="1" dirty="0" smtClean="0"/>
              <a:t/>
            </a:r>
            <a:br>
              <a:rPr lang="en-IN" sz="3200" b="1" dirty="0" smtClean="0"/>
            </a:br>
            <a:r>
              <a:rPr lang="en-IN" sz="3200" b="1" dirty="0" smtClean="0"/>
              <a:t/>
            </a:r>
            <a:br>
              <a:rPr lang="en-IN" sz="3200" b="1" dirty="0" smtClean="0"/>
            </a:br>
            <a:r>
              <a:rPr lang="en-IN" sz="3200" b="1" dirty="0" smtClean="0"/>
              <a:t/>
            </a:r>
            <a:br>
              <a:rPr lang="en-IN" sz="3200" b="1" dirty="0" smtClean="0"/>
            </a:br>
            <a:r>
              <a:rPr lang="en-IN" sz="3200" b="1" dirty="0" smtClean="0"/>
              <a:t/>
            </a:r>
            <a:br>
              <a:rPr lang="en-IN" sz="3200" b="1" dirty="0" smtClean="0"/>
            </a:br>
            <a:r>
              <a:rPr lang="en-IN" sz="3200" b="1" dirty="0" smtClean="0"/>
              <a:t/>
            </a:r>
            <a:br>
              <a:rPr lang="en-IN" sz="3200" b="1" dirty="0" smtClean="0"/>
            </a:br>
            <a:endParaRPr lang="en-IN" dirty="0"/>
          </a:p>
        </p:txBody>
      </p:sp>
      <p:sp>
        <p:nvSpPr>
          <p:cNvPr id="3" name="Content Placeholder 2"/>
          <p:cNvSpPr>
            <a:spLocks noGrp="1"/>
          </p:cNvSpPr>
          <p:nvPr>
            <p:ph sz="quarter" idx="1"/>
          </p:nvPr>
        </p:nvSpPr>
        <p:spPr>
          <a:xfrm>
            <a:off x="457200" y="1785926"/>
            <a:ext cx="7467600" cy="4688026"/>
          </a:xfrm>
        </p:spPr>
        <p:txBody>
          <a:bodyPr>
            <a:normAutofit/>
          </a:bodyPr>
          <a:lstStyle/>
          <a:p>
            <a:pPr lvl="0">
              <a:buNone/>
            </a:pPr>
            <a:endParaRPr lang="en-IN" sz="2000" b="1" dirty="0" smtClean="0"/>
          </a:p>
          <a:p>
            <a:pPr lvl="0">
              <a:buNone/>
            </a:pPr>
            <a:r>
              <a:rPr lang="en-IN" sz="2000" b="1" dirty="0" smtClean="0"/>
              <a:t>1. “MARG” (The Path):</a:t>
            </a:r>
          </a:p>
          <a:p>
            <a:pPr lvl="0"/>
            <a:r>
              <a:rPr lang="en-IN" sz="2000" dirty="0" smtClean="0"/>
              <a:t>Focuses on primary prevention with the aim of creating awareness about diabetes, obesity, lipid disorders and heart disease in children and adolescents in North India.</a:t>
            </a:r>
          </a:p>
          <a:p>
            <a:pPr lvl="0"/>
            <a:endParaRPr lang="en-US" sz="2000" dirty="0" smtClean="0"/>
          </a:p>
          <a:p>
            <a:pPr lvl="0">
              <a:buNone/>
            </a:pPr>
            <a:endParaRPr lang="en-IN" sz="2000" dirty="0" smtClean="0"/>
          </a:p>
          <a:p>
            <a:pPr lvl="0"/>
            <a:r>
              <a:rPr lang="en-IN" sz="2000" dirty="0" smtClean="0"/>
              <a:t> In order to enable children of age 9-18 years to disseminate messages regarding healthy living to peers and family, they are teaching children optimal dietary and lifestyle practices for prevention of lifestyle diseases.</a:t>
            </a:r>
          </a:p>
          <a:p>
            <a:pPr lvl="0" algn="just">
              <a:buNone/>
            </a:pPr>
            <a:endParaRPr lang="en-IN" sz="2000" dirty="0" smtClean="0"/>
          </a:p>
          <a:p>
            <a:pPr algn="just">
              <a:buNone/>
            </a:pPr>
            <a:endParaRPr lang="en-IN" sz="2000" dirty="0">
              <a:latin typeface="Times New Roman" pitchFamily="18" charset="0"/>
              <a:cs typeface="Times New Roman" pitchFamily="18" charset="0"/>
            </a:endParaRPr>
          </a:p>
        </p:txBody>
      </p:sp>
      <p:sp>
        <p:nvSpPr>
          <p:cNvPr id="344065" name="Rectangle 1"/>
          <p:cNvSpPr>
            <a:spLocks noChangeArrowheads="1"/>
          </p:cNvSpPr>
          <p:nvPr/>
        </p:nvSpPr>
        <p:spPr bwMode="auto">
          <a:xfrm>
            <a:off x="714348" y="357166"/>
            <a:ext cx="7786742" cy="830997"/>
          </a:xfrm>
          <a:prstGeom prst="rect">
            <a:avLst/>
          </a:prstGeom>
          <a:solidFill>
            <a:schemeClr val="accent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Programs Initiated</a:t>
            </a:r>
            <a:r>
              <a:rPr kumimoji="0" lang="en-US" sz="2400" b="1" i="0" u="none" strike="noStrike" cap="none" normalizeH="0" dirty="0" smtClean="0">
                <a:ln>
                  <a:noFill/>
                </a:ln>
                <a:solidFill>
                  <a:schemeClr val="bg1"/>
                </a:solidFill>
                <a:effectLst/>
                <a:latin typeface="Times New Roman" pitchFamily="18" charset="0"/>
                <a:ea typeface="Calibri" pitchFamily="34" charset="0"/>
                <a:cs typeface="Times New Roman" pitchFamily="18" charset="0"/>
              </a:rPr>
              <a:t> </a:t>
            </a:r>
            <a:r>
              <a:rPr kumimoji="0" lang="en-US"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by Diabetes Foundation of India</a:t>
            </a:r>
            <a:r>
              <a:rPr kumimoji="0" lang="en-US"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Slide Number Placeholder 4"/>
          <p:cNvSpPr>
            <a:spLocks noGrp="1"/>
          </p:cNvSpPr>
          <p:nvPr>
            <p:ph type="sldNum" sz="quarter" idx="15"/>
          </p:nvPr>
        </p:nvSpPr>
        <p:spPr/>
        <p:txBody>
          <a:bodyPr/>
          <a:lstStyle/>
          <a:p>
            <a:fld id="{6607D56D-3EEE-4C05-B485-A078B54F8524}" type="slidenum">
              <a:rPr lang="en-IN" smtClean="0"/>
              <a:pPr/>
              <a:t>52</a:t>
            </a:fld>
            <a:endParaRPr lang="en-IN"/>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39718"/>
          </a:xfrm>
        </p:spPr>
        <p:txBody>
          <a:bodyPr>
            <a:normAutofit fontScale="90000"/>
          </a:bodyPr>
          <a:lstStyle/>
          <a:p>
            <a:r>
              <a:rPr lang="en-US" dirty="0" smtClean="0"/>
              <a:t>`</a:t>
            </a:r>
            <a:endParaRPr lang="en-IN" dirty="0"/>
          </a:p>
        </p:txBody>
      </p:sp>
      <p:sp>
        <p:nvSpPr>
          <p:cNvPr id="3" name="Content Placeholder 2"/>
          <p:cNvSpPr>
            <a:spLocks noGrp="1"/>
          </p:cNvSpPr>
          <p:nvPr>
            <p:ph sz="quarter" idx="1"/>
          </p:nvPr>
        </p:nvSpPr>
        <p:spPr>
          <a:xfrm>
            <a:off x="457200" y="928670"/>
            <a:ext cx="7467600" cy="5545282"/>
          </a:xfrm>
        </p:spPr>
        <p:txBody>
          <a:bodyPr>
            <a:normAutofit/>
          </a:bodyPr>
          <a:lstStyle/>
          <a:p>
            <a:pPr algn="just">
              <a:buNone/>
            </a:pPr>
            <a:r>
              <a:rPr lang="en-IN" dirty="0" smtClean="0">
                <a:latin typeface="Times New Roman" pitchFamily="18" charset="0"/>
                <a:cs typeface="Times New Roman" pitchFamily="18" charset="0"/>
              </a:rPr>
              <a:t>2. </a:t>
            </a:r>
            <a:r>
              <a:rPr lang="en-IN" b="1" dirty="0" smtClean="0">
                <a:latin typeface="Times New Roman" pitchFamily="18" charset="0"/>
                <a:cs typeface="Times New Roman" pitchFamily="18" charset="0"/>
              </a:rPr>
              <a:t>‘CHETNA</a:t>
            </a:r>
            <a:r>
              <a:rPr lang="en-IN" dirty="0" smtClean="0">
                <a:latin typeface="Times New Roman" pitchFamily="18" charset="0"/>
                <a:cs typeface="Times New Roman" pitchFamily="18" charset="0"/>
              </a:rPr>
              <a:t>’ (</a:t>
            </a:r>
            <a:r>
              <a:rPr lang="en-IN" b="1" dirty="0" err="1" smtClean="0">
                <a:latin typeface="Times New Roman" pitchFamily="18" charset="0"/>
                <a:cs typeface="Times New Roman" pitchFamily="18" charset="0"/>
              </a:rPr>
              <a:t>Childrens</a:t>
            </a:r>
            <a:r>
              <a:rPr lang="en-IN" b="1" dirty="0" smtClean="0">
                <a:latin typeface="Times New Roman" pitchFamily="18" charset="0"/>
                <a:cs typeface="Times New Roman" pitchFamily="18" charset="0"/>
              </a:rPr>
              <a:t>’ Health Education Through Nutrition and Health Awareness”)</a:t>
            </a:r>
            <a:endParaRPr lang="en-IN" dirty="0" smtClean="0">
              <a:latin typeface="Times New Roman" pitchFamily="18" charset="0"/>
              <a:cs typeface="Times New Roman" pitchFamily="18" charset="0"/>
            </a:endParaRPr>
          </a:p>
          <a:p>
            <a:pPr lvl="0" algn="just"/>
            <a:r>
              <a:rPr lang="en-IN" dirty="0" smtClean="0">
                <a:latin typeface="Times New Roman" pitchFamily="18" charset="0"/>
                <a:cs typeface="Times New Roman" pitchFamily="18" charset="0"/>
              </a:rPr>
              <a:t>Is a program which aims to impart health education on the prevention of obesity, diabetes, and heart disease in school children.</a:t>
            </a:r>
          </a:p>
          <a:p>
            <a:pPr lvl="0" algn="just">
              <a:buNone/>
            </a:pPr>
            <a:r>
              <a:rPr lang="en-IN" dirty="0" smtClean="0">
                <a:latin typeface="Times New Roman" pitchFamily="18" charset="0"/>
                <a:cs typeface="Times New Roman" pitchFamily="18" charset="0"/>
              </a:rPr>
              <a:t> </a:t>
            </a:r>
          </a:p>
          <a:p>
            <a:pPr algn="just">
              <a:buNone/>
            </a:pPr>
            <a:r>
              <a:rPr lang="en-IN" dirty="0" smtClean="0">
                <a:latin typeface="Times New Roman" pitchFamily="18" charset="0"/>
                <a:cs typeface="Times New Roman" pitchFamily="18" charset="0"/>
              </a:rPr>
              <a:t>3.‘</a:t>
            </a:r>
            <a:r>
              <a:rPr lang="en-IN" b="1" dirty="0" smtClean="0">
                <a:latin typeface="Times New Roman" pitchFamily="18" charset="0"/>
                <a:cs typeface="Times New Roman" pitchFamily="18" charset="0"/>
              </a:rPr>
              <a:t>TEACHER</a:t>
            </a:r>
            <a:r>
              <a:rPr lang="en-IN" dirty="0" smtClean="0">
                <a:latin typeface="Times New Roman" pitchFamily="18" charset="0"/>
                <a:cs typeface="Times New Roman" pitchFamily="18" charset="0"/>
              </a:rPr>
              <a:t>’ (</a:t>
            </a:r>
            <a:r>
              <a:rPr lang="en-IN" b="1" dirty="0" smtClean="0">
                <a:latin typeface="Times New Roman" pitchFamily="18" charset="0"/>
                <a:cs typeface="Times New Roman" pitchFamily="18" charset="0"/>
              </a:rPr>
              <a:t>Trends in childhood nutrition and lifestyle factors in India</a:t>
            </a:r>
            <a:r>
              <a:rPr lang="en-IN" dirty="0" smtClean="0">
                <a:latin typeface="Times New Roman" pitchFamily="18" charset="0"/>
                <a:cs typeface="Times New Roman" pitchFamily="18" charset="0"/>
              </a:rPr>
              <a:t>) :</a:t>
            </a:r>
          </a:p>
          <a:p>
            <a:pPr lvl="0" algn="just"/>
            <a:r>
              <a:rPr lang="en-IN" dirty="0" smtClean="0">
                <a:latin typeface="Times New Roman" pitchFamily="18" charset="0"/>
                <a:cs typeface="Times New Roman" pitchFamily="18" charset="0"/>
              </a:rPr>
              <a:t>Aim is to obtain an in-depth understanding of nutrition and lifestyle behaviours that affect health and well being of urban Indians, particularly children. </a:t>
            </a:r>
          </a:p>
          <a:p>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53</a:t>
            </a:fld>
            <a:endParaRPr lang="en-IN"/>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References:</a:t>
            </a:r>
            <a:r>
              <a:rPr lang="en-IN" dirty="0" smtClean="0"/>
              <a:t/>
            </a:r>
            <a:br>
              <a:rPr lang="en-IN" dirty="0" smtClean="0"/>
            </a:br>
            <a:endParaRPr lang="en-IN" dirty="0"/>
          </a:p>
        </p:txBody>
      </p:sp>
      <p:sp>
        <p:nvSpPr>
          <p:cNvPr id="3" name="Content Placeholder 2"/>
          <p:cNvSpPr>
            <a:spLocks noGrp="1"/>
          </p:cNvSpPr>
          <p:nvPr>
            <p:ph sz="quarter" idx="1"/>
          </p:nvPr>
        </p:nvSpPr>
        <p:spPr>
          <a:xfrm>
            <a:off x="457200" y="1071546"/>
            <a:ext cx="7467600" cy="5402406"/>
          </a:xfrm>
        </p:spPr>
        <p:txBody>
          <a:bodyPr>
            <a:normAutofit fontScale="55000" lnSpcReduction="20000"/>
          </a:bodyPr>
          <a:lstStyle/>
          <a:p>
            <a:endParaRPr lang="en-IN" dirty="0" smtClean="0"/>
          </a:p>
          <a:p>
            <a:pPr lvl="0"/>
            <a:r>
              <a:rPr lang="en-IN" dirty="0" smtClean="0"/>
              <a:t>2008-2013 Action Plan for the Global Strategy for the Prevention and Control of No communicable Diseases. Geneva:WHO;2008</a:t>
            </a:r>
          </a:p>
          <a:p>
            <a:endParaRPr lang="en-IN" dirty="0" smtClean="0"/>
          </a:p>
          <a:p>
            <a:pPr lvl="0"/>
            <a:r>
              <a:rPr lang="en-IN" dirty="0" smtClean="0"/>
              <a:t>National programme for prevention and control of cancer, diabetes, </a:t>
            </a:r>
            <a:r>
              <a:rPr lang="en-IN" dirty="0" err="1" smtClean="0"/>
              <a:t>cvd</a:t>
            </a:r>
            <a:r>
              <a:rPr lang="en-IN" dirty="0" smtClean="0"/>
              <a:t> and stroke (</a:t>
            </a:r>
            <a:r>
              <a:rPr lang="en-IN" dirty="0" err="1" smtClean="0"/>
              <a:t>npcdcs</a:t>
            </a:r>
            <a:r>
              <a:rPr lang="en-IN" dirty="0" smtClean="0"/>
              <a:t>) –Operational Guidelines, DGHS-MOHFW </a:t>
            </a:r>
          </a:p>
          <a:p>
            <a:pPr>
              <a:buNone/>
            </a:pPr>
            <a:r>
              <a:rPr lang="en-IN" dirty="0" smtClean="0"/>
              <a:t> </a:t>
            </a:r>
          </a:p>
          <a:p>
            <a:pPr lvl="0"/>
            <a:r>
              <a:rPr lang="en-IN" dirty="0" smtClean="0"/>
              <a:t>National programme for prevention and control of cancer, diabetes, </a:t>
            </a:r>
            <a:r>
              <a:rPr lang="en-IN" dirty="0" err="1" smtClean="0"/>
              <a:t>cvd</a:t>
            </a:r>
            <a:r>
              <a:rPr lang="en-IN" dirty="0" smtClean="0"/>
              <a:t> and stroke (</a:t>
            </a:r>
            <a:r>
              <a:rPr lang="en-IN" dirty="0" err="1" smtClean="0"/>
              <a:t>npcdcs</a:t>
            </a:r>
            <a:r>
              <a:rPr lang="en-IN" dirty="0" smtClean="0"/>
              <a:t>)- Manual for Medical Officer</a:t>
            </a:r>
          </a:p>
          <a:p>
            <a:pPr>
              <a:buNone/>
            </a:pPr>
            <a:r>
              <a:rPr lang="en-IN" dirty="0" smtClean="0"/>
              <a:t> </a:t>
            </a:r>
          </a:p>
          <a:p>
            <a:pPr lvl="0"/>
            <a:r>
              <a:rPr lang="en-IN" dirty="0" smtClean="0"/>
              <a:t>NCD REPORT –</a:t>
            </a:r>
            <a:r>
              <a:rPr lang="en-IN" dirty="0" err="1" smtClean="0"/>
              <a:t>WHO,Chapter</a:t>
            </a:r>
            <a:r>
              <a:rPr lang="en-IN" dirty="0" smtClean="0"/>
              <a:t> 1 – Burden: mortality, morbidity and risk factors</a:t>
            </a:r>
          </a:p>
          <a:p>
            <a:pPr>
              <a:buNone/>
            </a:pPr>
            <a:r>
              <a:rPr lang="en-IN" dirty="0" smtClean="0"/>
              <a:t> </a:t>
            </a:r>
          </a:p>
          <a:p>
            <a:pPr lvl="0"/>
            <a:r>
              <a:rPr lang="en-IN" dirty="0" smtClean="0"/>
              <a:t>Health System Development :Primary Health care-Current Health Challenges and the way forward</a:t>
            </a:r>
          </a:p>
          <a:p>
            <a:pPr>
              <a:buNone/>
            </a:pPr>
            <a:r>
              <a:rPr lang="en-IN" dirty="0" smtClean="0"/>
              <a:t> </a:t>
            </a:r>
          </a:p>
          <a:p>
            <a:pPr lvl="0"/>
            <a:r>
              <a:rPr lang="en-IN" dirty="0" err="1" smtClean="0"/>
              <a:t>Kishore</a:t>
            </a:r>
            <a:r>
              <a:rPr lang="en-IN" dirty="0" smtClean="0"/>
              <a:t> J .National Health Programmes of India. New Delhi :Century Publications, 2011 </a:t>
            </a:r>
          </a:p>
          <a:p>
            <a:pPr>
              <a:buNone/>
            </a:pPr>
            <a:r>
              <a:rPr lang="en-IN" dirty="0" smtClean="0"/>
              <a:t> </a:t>
            </a:r>
          </a:p>
          <a:p>
            <a:pPr lvl="0"/>
            <a:r>
              <a:rPr lang="en-IN" dirty="0" smtClean="0"/>
              <a:t>WHO TRS 310</a:t>
            </a:r>
            <a:r>
              <a:rPr lang="en-US" b="1" dirty="0" smtClean="0"/>
              <a:t> .</a:t>
            </a:r>
          </a:p>
          <a:p>
            <a:pPr lvl="0"/>
            <a:endParaRPr lang="en-US" b="1" dirty="0" smtClean="0"/>
          </a:p>
          <a:p>
            <a:pPr lvl="0"/>
            <a:r>
              <a:rPr lang="en-US" b="1" dirty="0" smtClean="0"/>
              <a:t> The North Karelia Project: </a:t>
            </a:r>
            <a:r>
              <a:rPr lang="en-US" dirty="0" smtClean="0"/>
              <a:t>30 years successfully preventing chronic diseases. Diabetes voice. 2008;53: 26-9.</a:t>
            </a:r>
            <a:endParaRPr lang="en-IN" dirty="0" smtClean="0"/>
          </a:p>
          <a:p>
            <a:pPr lvl="0"/>
            <a:endParaRPr lang="en-IN" dirty="0" smtClean="0"/>
          </a:p>
          <a:p>
            <a:pPr>
              <a:buNone/>
            </a:pPr>
            <a:r>
              <a:rPr lang="en-IN" dirty="0" smtClean="0"/>
              <a:t> </a:t>
            </a:r>
          </a:p>
          <a:p>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54</a:t>
            </a:fld>
            <a:endParaRPr lang="en-IN"/>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4" name="Slide Number Placeholder 3"/>
          <p:cNvSpPr>
            <a:spLocks noGrp="1"/>
          </p:cNvSpPr>
          <p:nvPr>
            <p:ph type="sldNum" sz="quarter" idx="15"/>
          </p:nvPr>
        </p:nvSpPr>
        <p:spPr/>
        <p:txBody>
          <a:bodyPr/>
          <a:lstStyle/>
          <a:p>
            <a:fld id="{6607D56D-3EEE-4C05-B485-A078B54F8524}" type="slidenum">
              <a:rPr lang="en-IN" smtClean="0"/>
              <a:pPr/>
              <a:t>55</a:t>
            </a:fld>
            <a:endParaRPr lang="en-IN"/>
          </a:p>
        </p:txBody>
      </p:sp>
      <p:pic>
        <p:nvPicPr>
          <p:cNvPr id="5" name="Picture 2" descr="C:\Users\Compaq\AppData\Local\Microsoft\Windows\Temporary Internet Files\Content.IE5\1PVVHBD7\MC900434475[1].wmf"/>
          <p:cNvPicPr>
            <a:picLocks noGrp="1" noChangeAspect="1" noChangeArrowheads="1"/>
          </p:cNvPicPr>
          <p:nvPr>
            <p:ph sz="quarter" idx="1"/>
          </p:nvPr>
        </p:nvPicPr>
        <p:blipFill>
          <a:blip r:embed="rId2"/>
          <a:srcRect/>
          <a:stretch>
            <a:fillRect/>
          </a:stretch>
        </p:blipFill>
        <p:spPr bwMode="auto">
          <a:xfrm>
            <a:off x="285720" y="714356"/>
            <a:ext cx="8429684" cy="557216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rPr>
              <a:t>Definition</a:t>
            </a:r>
            <a:r>
              <a:rPr lang="en-US" dirty="0" smtClean="0">
                <a:latin typeface="Times New Roman" pitchFamily="18" charset="0"/>
              </a:rPr>
              <a:t> </a:t>
            </a:r>
            <a:endParaRPr lang="en-IN" dirty="0"/>
          </a:p>
        </p:txBody>
      </p:sp>
      <p:sp>
        <p:nvSpPr>
          <p:cNvPr id="3" name="Content Placeholder 2"/>
          <p:cNvSpPr>
            <a:spLocks noGrp="1"/>
          </p:cNvSpPr>
          <p:nvPr>
            <p:ph sz="quarter" idx="1"/>
          </p:nvPr>
        </p:nvSpPr>
        <p:spPr>
          <a:xfrm>
            <a:off x="428596" y="2357430"/>
            <a:ext cx="8286808" cy="2686056"/>
          </a:xfrm>
        </p:spPr>
        <p:txBody>
          <a:bodyPr>
            <a:normAutofit fontScale="92500"/>
          </a:bodyPr>
          <a:lstStyle/>
          <a:p>
            <a:pPr algn="just">
              <a:lnSpc>
                <a:spcPct val="150000"/>
              </a:lnSpc>
              <a:buNone/>
            </a:pPr>
            <a:r>
              <a:rPr lang="en-US" sz="2600" b="1" kern="0" dirty="0" smtClean="0">
                <a:latin typeface="Lucida Sans Unicode" pitchFamily="34" charset="0"/>
                <a:cs typeface="Lucida Sans Unicode" pitchFamily="34" charset="0"/>
              </a:rPr>
              <a:t>   Diabetes is a heterogeneous group of diseases, characterized by a state of chronic hyperglycemia, resulting from a diversity of etiologies, environmental and genetic, acting jointly.</a:t>
            </a:r>
          </a:p>
          <a:p>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6</a:t>
            </a:fld>
            <a:endParaRPr lang="en-IN"/>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6908"/>
          </a:xfrm>
        </p:spPr>
        <p:txBody>
          <a:bodyPr/>
          <a:lstStyle/>
          <a:p>
            <a:r>
              <a:rPr lang="en-US" b="1" dirty="0" smtClean="0">
                <a:latin typeface="Times New Roman" pitchFamily="18" charset="0"/>
              </a:rPr>
              <a:t>Clinical Classification</a:t>
            </a:r>
            <a:endParaRPr lang="en-IN" b="1" dirty="0"/>
          </a:p>
        </p:txBody>
      </p:sp>
      <p:sp>
        <p:nvSpPr>
          <p:cNvPr id="3" name="Content Placeholder 2"/>
          <p:cNvSpPr>
            <a:spLocks noGrp="1"/>
          </p:cNvSpPr>
          <p:nvPr>
            <p:ph sz="quarter" idx="1"/>
          </p:nvPr>
        </p:nvSpPr>
        <p:spPr/>
        <p:txBody>
          <a:bodyPr>
            <a:normAutofit/>
          </a:bodyPr>
          <a:lstStyle/>
          <a:p>
            <a:pPr>
              <a:buClr>
                <a:schemeClr val="folHlink"/>
              </a:buClr>
              <a:buSzPct val="60000"/>
              <a:buFont typeface="Wingdings" pitchFamily="2" charset="2"/>
              <a:buChar char="n"/>
              <a:defRPr/>
            </a:pPr>
            <a:r>
              <a:rPr lang="en-US" kern="0" dirty="0" smtClean="0">
                <a:latin typeface="Times New Roman" charset="0"/>
              </a:rPr>
              <a:t>Diabetes Mellitus (DM)</a:t>
            </a:r>
          </a:p>
          <a:p>
            <a:pPr>
              <a:buClr>
                <a:schemeClr val="folHlink"/>
              </a:buClr>
              <a:buSzPct val="60000"/>
              <a:buNone/>
              <a:defRPr/>
            </a:pPr>
            <a:endParaRPr lang="en-US" kern="0" dirty="0" smtClean="0">
              <a:latin typeface="Times New Roman" charset="0"/>
            </a:endParaRPr>
          </a:p>
          <a:p>
            <a:pPr>
              <a:buClr>
                <a:schemeClr val="folHlink"/>
              </a:buClr>
              <a:buSzPct val="60000"/>
              <a:buNone/>
              <a:defRPr/>
            </a:pPr>
            <a:r>
              <a:rPr lang="en-US" kern="0" dirty="0" smtClean="0">
                <a:latin typeface="Times New Roman" charset="0"/>
              </a:rPr>
              <a:t>		Insulin-dependent DM (IDDM, Type 1)</a:t>
            </a:r>
          </a:p>
          <a:p>
            <a:pPr>
              <a:buClr>
                <a:schemeClr val="folHlink"/>
              </a:buClr>
              <a:buSzPct val="60000"/>
              <a:buNone/>
              <a:defRPr/>
            </a:pPr>
            <a:r>
              <a:rPr lang="en-US" kern="0" dirty="0" smtClean="0">
                <a:latin typeface="Times New Roman" charset="0"/>
              </a:rPr>
              <a:t>		Non Insulin dependent DM   (NIDDM, Type 2)</a:t>
            </a:r>
          </a:p>
          <a:p>
            <a:pPr>
              <a:buClr>
                <a:schemeClr val="folHlink"/>
              </a:buClr>
              <a:buSzPct val="60000"/>
              <a:buNone/>
              <a:defRPr/>
            </a:pPr>
            <a:r>
              <a:rPr lang="en-US" kern="0" dirty="0" smtClean="0">
                <a:latin typeface="Times New Roman" charset="0"/>
              </a:rPr>
              <a:t>		Malnutrition related DM (MRDM)</a:t>
            </a:r>
          </a:p>
          <a:p>
            <a:pPr>
              <a:buClr>
                <a:schemeClr val="folHlink"/>
              </a:buClr>
              <a:buSzPct val="60000"/>
              <a:buNone/>
              <a:defRPr/>
            </a:pPr>
            <a:r>
              <a:rPr lang="en-US" kern="0" dirty="0" smtClean="0">
                <a:latin typeface="Times New Roman" charset="0"/>
              </a:rPr>
              <a:t>	</a:t>
            </a:r>
          </a:p>
          <a:p>
            <a:pPr>
              <a:buClr>
                <a:schemeClr val="folHlink"/>
              </a:buClr>
              <a:buSzPct val="60000"/>
              <a:buFont typeface="Wingdings" pitchFamily="2" charset="2"/>
              <a:buChar char="n"/>
              <a:defRPr/>
            </a:pPr>
            <a:r>
              <a:rPr lang="en-US" kern="0" dirty="0" smtClean="0">
                <a:latin typeface="Times New Roman" charset="0"/>
              </a:rPr>
              <a:t>Impaired Glucose Tolerance (IGT)</a:t>
            </a:r>
          </a:p>
          <a:p>
            <a:pPr>
              <a:buClr>
                <a:schemeClr val="folHlink"/>
              </a:buClr>
              <a:buSzPct val="60000"/>
              <a:buNone/>
              <a:defRPr/>
            </a:pPr>
            <a:endParaRPr lang="en-US" kern="0" dirty="0" smtClean="0">
              <a:latin typeface="Times New Roman" charset="0"/>
            </a:endParaRPr>
          </a:p>
          <a:p>
            <a:pPr>
              <a:buClr>
                <a:schemeClr val="folHlink"/>
              </a:buClr>
              <a:buSzPct val="60000"/>
              <a:buFont typeface="Wingdings" pitchFamily="2" charset="2"/>
              <a:buChar char="n"/>
              <a:defRPr/>
            </a:pPr>
            <a:r>
              <a:rPr lang="en-US" kern="0" dirty="0" smtClean="0">
                <a:latin typeface="Times New Roman" charset="0"/>
              </a:rPr>
              <a:t>Gestational DM (GDM)</a:t>
            </a:r>
          </a:p>
          <a:p>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7</a:t>
            </a:fld>
            <a:endParaRPr lang="en-IN"/>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
            </a:r>
            <a:br>
              <a:rPr lang="en-IN" b="1" dirty="0" smtClean="0"/>
            </a:br>
            <a:r>
              <a:rPr lang="en-IN" b="1" dirty="0" smtClean="0"/>
              <a:t/>
            </a:r>
            <a:br>
              <a:rPr lang="en-IN" b="1" dirty="0" smtClean="0"/>
            </a:br>
            <a:r>
              <a:rPr lang="en-IN" b="1" dirty="0" smtClean="0"/>
              <a:t/>
            </a:r>
            <a:br>
              <a:rPr lang="en-IN" b="1" dirty="0" smtClean="0"/>
            </a:br>
            <a:r>
              <a:rPr lang="en-IN" sz="2700" b="1" dirty="0" smtClean="0">
                <a:latin typeface="Times New Roman" pitchFamily="18" charset="0"/>
                <a:cs typeface="Times New Roman" pitchFamily="18" charset="0"/>
              </a:rPr>
              <a:t>Classification of Diabetes Mellitus based on the age of the recognized onset.</a:t>
            </a:r>
            <a:r>
              <a:rPr lang="en-IN" dirty="0" smtClean="0"/>
              <a:t/>
            </a:r>
            <a:br>
              <a:rPr lang="en-IN" dirty="0" smtClean="0"/>
            </a:br>
            <a:endParaRPr lang="en-IN" dirty="0"/>
          </a:p>
        </p:txBody>
      </p:sp>
      <p:sp>
        <p:nvSpPr>
          <p:cNvPr id="3" name="Content Placeholder 2"/>
          <p:cNvSpPr>
            <a:spLocks noGrp="1"/>
          </p:cNvSpPr>
          <p:nvPr>
            <p:ph sz="quarter" idx="1"/>
          </p:nvPr>
        </p:nvSpPr>
        <p:spPr/>
        <p:txBody>
          <a:bodyPr>
            <a:normAutofit lnSpcReduction="10000"/>
          </a:bodyPr>
          <a:lstStyle/>
          <a:p>
            <a:pPr fontAlgn="base">
              <a:buNone/>
            </a:pPr>
            <a:endParaRPr lang="en-IN" dirty="0" smtClean="0"/>
          </a:p>
          <a:p>
            <a:pPr lvl="0" fontAlgn="base"/>
            <a:r>
              <a:rPr lang="en-IN" b="1" dirty="0" smtClean="0"/>
              <a:t>Infantile or child-hood diabetes: </a:t>
            </a:r>
            <a:r>
              <a:rPr lang="en-IN" dirty="0" smtClean="0"/>
              <a:t>Recognised onset between age 0 and 14 years.</a:t>
            </a:r>
          </a:p>
          <a:p>
            <a:pPr lvl="0" fontAlgn="base">
              <a:buNone/>
            </a:pPr>
            <a:endParaRPr lang="en-IN" dirty="0" smtClean="0"/>
          </a:p>
          <a:p>
            <a:pPr lvl="0" fontAlgn="base"/>
            <a:r>
              <a:rPr lang="en-IN" b="1" dirty="0" smtClean="0"/>
              <a:t>Young diabetes:</a:t>
            </a:r>
            <a:r>
              <a:rPr lang="en-IN" dirty="0" smtClean="0"/>
              <a:t> Recognised onset between 15 and 24 years.</a:t>
            </a:r>
          </a:p>
          <a:p>
            <a:pPr lvl="0" fontAlgn="base">
              <a:buNone/>
            </a:pPr>
            <a:endParaRPr lang="en-IN" dirty="0" smtClean="0"/>
          </a:p>
          <a:p>
            <a:pPr lvl="0" fontAlgn="base"/>
            <a:r>
              <a:rPr lang="en-IN" b="1" dirty="0" smtClean="0"/>
              <a:t>Adult diabetes:</a:t>
            </a:r>
            <a:r>
              <a:rPr lang="en-IN" dirty="0" smtClean="0"/>
              <a:t> Recognised onset between 25 and 64 years.</a:t>
            </a:r>
          </a:p>
          <a:p>
            <a:pPr lvl="0" fontAlgn="base">
              <a:buNone/>
            </a:pPr>
            <a:endParaRPr lang="en-IN" dirty="0" smtClean="0"/>
          </a:p>
          <a:p>
            <a:pPr lvl="0" fontAlgn="base"/>
            <a:r>
              <a:rPr lang="en-IN" b="1" dirty="0" smtClean="0"/>
              <a:t>Elderly diabetes</a:t>
            </a:r>
            <a:r>
              <a:rPr lang="en-IN" dirty="0" smtClean="0"/>
              <a:t>: Recognised onset over 65 years of age.                                         (WHO TRS)</a:t>
            </a:r>
          </a:p>
          <a:p>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8</a:t>
            </a:fld>
            <a:endParaRPr lang="en-IN"/>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214290"/>
            <a:ext cx="7467600" cy="142876"/>
          </a:xfrm>
        </p:spPr>
        <p:txBody>
          <a:bodyPr>
            <a:normAutofit fontScale="90000"/>
          </a:bodyPr>
          <a:lstStyle/>
          <a:p>
            <a:pPr algn="ctr"/>
            <a:endParaRPr lang="en-IN" dirty="0"/>
          </a:p>
        </p:txBody>
      </p:sp>
      <p:sp>
        <p:nvSpPr>
          <p:cNvPr id="4" name="Slide Number Placeholder 3"/>
          <p:cNvSpPr>
            <a:spLocks noGrp="1"/>
          </p:cNvSpPr>
          <p:nvPr>
            <p:ph type="sldNum" sz="quarter" idx="15"/>
          </p:nvPr>
        </p:nvSpPr>
        <p:spPr/>
        <p:txBody>
          <a:bodyPr/>
          <a:lstStyle/>
          <a:p>
            <a:fld id="{6607D56D-3EEE-4C05-B485-A078B54F8524}" type="slidenum">
              <a:rPr lang="en-IN" smtClean="0"/>
              <a:pPr/>
              <a:t>9</a:t>
            </a:fld>
            <a:endParaRPr lang="en-IN"/>
          </a:p>
        </p:txBody>
      </p:sp>
      <p:graphicFrame>
        <p:nvGraphicFramePr>
          <p:cNvPr id="6" name="Table 5"/>
          <p:cNvGraphicFramePr>
            <a:graphicFrameLocks noGrp="1"/>
          </p:cNvGraphicFramePr>
          <p:nvPr/>
        </p:nvGraphicFramePr>
        <p:xfrm>
          <a:off x="214282" y="285730"/>
          <a:ext cx="8501123" cy="6060258"/>
        </p:xfrm>
        <a:graphic>
          <a:graphicData uri="http://schemas.openxmlformats.org/drawingml/2006/table">
            <a:tbl>
              <a:tblPr firstRow="1" bandRow="1">
                <a:tableStyleId>{5C22544A-7EE6-4342-B048-85BDC9FD1C3A}</a:tableStyleId>
              </a:tblPr>
              <a:tblGrid>
                <a:gridCol w="871910"/>
                <a:gridCol w="3705617"/>
                <a:gridCol w="3923596"/>
              </a:tblGrid>
              <a:tr h="1071568">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Table : WHO (1999) criteria for the Diagnosis of Diabetes Mellitus (ICMR guidelines also have the same diagnostic criteria for India)</a:t>
                      </a:r>
                    </a:p>
                    <a:p>
                      <a:endParaRPr lang="en-IN" dirty="0"/>
                    </a:p>
                  </a:txBody>
                  <a:tcPr/>
                </a:tc>
                <a:tc hMerge="1">
                  <a:txBody>
                    <a:bodyPr/>
                    <a:lstStyle/>
                    <a:p>
                      <a:endParaRPr lang="en-IN" dirty="0"/>
                    </a:p>
                  </a:txBody>
                  <a:tcPr/>
                </a:tc>
                <a:tc hMerge="1">
                  <a:txBody>
                    <a:bodyPr/>
                    <a:lstStyle/>
                    <a:p>
                      <a:endParaRPr lang="en-IN" dirty="0"/>
                    </a:p>
                  </a:txBody>
                  <a:tcPr/>
                </a:tc>
              </a:tr>
              <a:tr h="712670">
                <a:tc>
                  <a:txBody>
                    <a:bodyPr/>
                    <a:lstStyle/>
                    <a:p>
                      <a:r>
                        <a:rPr lang="en-US" dirty="0" smtClean="0"/>
                        <a:t>S. NO</a:t>
                      </a:r>
                      <a:endParaRPr lang="en-IN" dirty="0"/>
                    </a:p>
                  </a:txBody>
                  <a:tcPr/>
                </a:tc>
                <a:tc>
                  <a:txBody>
                    <a:bodyPr/>
                    <a:lstStyle/>
                    <a:p>
                      <a:r>
                        <a:rPr lang="en-US" dirty="0" smtClean="0"/>
                        <a:t>Categories of Hyperglycemia</a:t>
                      </a:r>
                      <a:endParaRPr lang="en-IN" dirty="0"/>
                    </a:p>
                  </a:txBody>
                  <a:tcPr/>
                </a:tc>
                <a:tc>
                  <a:txBody>
                    <a:bodyPr/>
                    <a:lstStyle/>
                    <a:p>
                      <a:r>
                        <a:rPr lang="en-US" dirty="0" smtClean="0"/>
                        <a:t>Glucose</a:t>
                      </a:r>
                      <a:r>
                        <a:rPr lang="en-US" baseline="0" dirty="0" smtClean="0"/>
                        <a:t> Concentrations </a:t>
                      </a:r>
                      <a:r>
                        <a:rPr lang="en-US" baseline="0" dirty="0" err="1" smtClean="0"/>
                        <a:t>mmol</a:t>
                      </a:r>
                      <a:r>
                        <a:rPr lang="en-US" baseline="0" dirty="0" smtClean="0"/>
                        <a:t>/l (mg/dl) plasma</a:t>
                      </a:r>
                      <a:endParaRPr lang="en-IN" dirty="0"/>
                    </a:p>
                  </a:txBody>
                  <a:tcPr/>
                </a:tc>
              </a:tr>
              <a:tr h="407240">
                <a:tc>
                  <a:txBody>
                    <a:bodyPr/>
                    <a:lstStyle/>
                    <a:p>
                      <a:r>
                        <a:rPr lang="en-US" dirty="0" smtClean="0"/>
                        <a:t>1.</a:t>
                      </a:r>
                      <a:endParaRPr lang="en-IN" dirty="0"/>
                    </a:p>
                  </a:txBody>
                  <a:tcPr/>
                </a:tc>
                <a:tc>
                  <a:txBody>
                    <a:bodyPr/>
                    <a:lstStyle/>
                    <a:p>
                      <a:r>
                        <a:rPr lang="en-US" dirty="0" smtClean="0"/>
                        <a:t>Diabetes Mellitus</a:t>
                      </a:r>
                      <a:endParaRPr lang="en-IN" dirty="0"/>
                    </a:p>
                  </a:txBody>
                  <a:tcPr/>
                </a:tc>
                <a:tc>
                  <a:txBody>
                    <a:bodyPr/>
                    <a:lstStyle/>
                    <a:p>
                      <a:endParaRPr lang="en-IN" dirty="0"/>
                    </a:p>
                  </a:txBody>
                  <a:tcPr/>
                </a:tc>
              </a:tr>
              <a:tr h="407240">
                <a:tc>
                  <a:txBody>
                    <a:bodyPr/>
                    <a:lstStyle/>
                    <a:p>
                      <a:endParaRPr lang="en-IN"/>
                    </a:p>
                  </a:txBody>
                  <a:tcPr/>
                </a:tc>
                <a:tc>
                  <a:txBody>
                    <a:bodyPr/>
                    <a:lstStyle/>
                    <a:p>
                      <a:r>
                        <a:rPr lang="en-US" dirty="0" smtClean="0"/>
                        <a:t>Fasting</a:t>
                      </a:r>
                      <a:endParaRPr lang="en-IN" dirty="0"/>
                    </a:p>
                  </a:txBody>
                  <a:tcPr/>
                </a:tc>
                <a:tc>
                  <a:txBody>
                    <a:bodyPr/>
                    <a:lstStyle/>
                    <a:p>
                      <a:r>
                        <a:rPr lang="en-IN" dirty="0" smtClean="0"/>
                        <a:t>≥7.0 (≥126)</a:t>
                      </a:r>
                      <a:endParaRPr lang="en-IN" dirty="0"/>
                    </a:p>
                  </a:txBody>
                  <a:tcPr/>
                </a:tc>
              </a:tr>
              <a:tr h="407240">
                <a:tc>
                  <a:txBody>
                    <a:bodyPr/>
                    <a:lstStyle/>
                    <a:p>
                      <a:endParaRPr lang="en-IN"/>
                    </a:p>
                  </a:txBody>
                  <a:tcPr/>
                </a:tc>
                <a:tc>
                  <a:txBody>
                    <a:bodyPr/>
                    <a:lstStyle/>
                    <a:p>
                      <a:r>
                        <a:rPr lang="en-US" dirty="0" smtClean="0"/>
                        <a:t>2-hour post glucose load</a:t>
                      </a:r>
                      <a:r>
                        <a:rPr lang="en-US" baseline="0" dirty="0" smtClean="0"/>
                        <a:t> (75g)</a:t>
                      </a:r>
                      <a:endParaRPr lang="en-IN" dirty="0"/>
                    </a:p>
                  </a:txBody>
                  <a:tcPr/>
                </a:tc>
                <a:tc>
                  <a:txBody>
                    <a:bodyPr/>
                    <a:lstStyle/>
                    <a:p>
                      <a:r>
                        <a:rPr lang="en-IN" dirty="0" smtClean="0"/>
                        <a:t>≥ 11.1 (≥200)</a:t>
                      </a:r>
                      <a:endParaRPr lang="en-IN" dirty="0"/>
                    </a:p>
                  </a:txBody>
                  <a:tcPr/>
                </a:tc>
              </a:tr>
              <a:tr h="712670">
                <a:tc>
                  <a:txBody>
                    <a:bodyPr/>
                    <a:lstStyle/>
                    <a:p>
                      <a:r>
                        <a:rPr lang="en-US" dirty="0" smtClean="0"/>
                        <a:t>2.</a:t>
                      </a:r>
                      <a:endParaRPr lang="en-IN" dirty="0"/>
                    </a:p>
                  </a:txBody>
                  <a:tcPr/>
                </a:tc>
                <a:tc>
                  <a:txBody>
                    <a:bodyPr/>
                    <a:lstStyle/>
                    <a:p>
                      <a:r>
                        <a:rPr lang="en-US" dirty="0" smtClean="0"/>
                        <a:t>Impaired Glucose Tolerance (IGT)</a:t>
                      </a:r>
                      <a:endParaRPr lang="en-IN" dirty="0"/>
                    </a:p>
                  </a:txBody>
                  <a:tcPr/>
                </a:tc>
                <a:tc>
                  <a:txBody>
                    <a:bodyPr/>
                    <a:lstStyle/>
                    <a:p>
                      <a:endParaRPr lang="en-IN"/>
                    </a:p>
                  </a:txBody>
                  <a:tcPr/>
                </a:tc>
              </a:tr>
              <a:tr h="407240">
                <a:tc>
                  <a:txBody>
                    <a:bodyPr/>
                    <a:lstStyle/>
                    <a:p>
                      <a:endParaRPr lang="en-IN"/>
                    </a:p>
                  </a:txBody>
                  <a:tcPr/>
                </a:tc>
                <a:tc>
                  <a:txBody>
                    <a:bodyPr/>
                    <a:lstStyle/>
                    <a:p>
                      <a:r>
                        <a:rPr lang="en-US" dirty="0" smtClean="0"/>
                        <a:t>Fasting</a:t>
                      </a:r>
                      <a:endParaRPr lang="en-IN" dirty="0"/>
                    </a:p>
                  </a:txBody>
                  <a:tcPr/>
                </a:tc>
                <a:tc>
                  <a:txBody>
                    <a:bodyPr/>
                    <a:lstStyle/>
                    <a:p>
                      <a:r>
                        <a:rPr lang="en-US" dirty="0" smtClean="0"/>
                        <a:t>&lt;7.0 (&lt;126)</a:t>
                      </a:r>
                      <a:endParaRPr lang="en-IN" dirty="0"/>
                    </a:p>
                  </a:txBody>
                  <a:tcPr/>
                </a:tc>
              </a:tr>
              <a:tr h="407240">
                <a:tc>
                  <a:txBody>
                    <a:bodyPr/>
                    <a:lstStyle/>
                    <a:p>
                      <a:endParaRPr lang="en-IN"/>
                    </a:p>
                  </a:txBody>
                  <a:tcPr/>
                </a:tc>
                <a:tc>
                  <a:txBody>
                    <a:bodyPr/>
                    <a:lstStyle/>
                    <a:p>
                      <a:r>
                        <a:rPr lang="en-US" dirty="0" smtClean="0"/>
                        <a:t>2 hour post glucose load (75g)</a:t>
                      </a:r>
                      <a:endParaRPr lang="en-IN" dirty="0"/>
                    </a:p>
                  </a:txBody>
                  <a:tcPr/>
                </a:tc>
                <a:tc>
                  <a:txBody>
                    <a:bodyPr/>
                    <a:lstStyle/>
                    <a:p>
                      <a:r>
                        <a:rPr lang="en-IN" dirty="0" smtClean="0"/>
                        <a:t>≥ 7.8</a:t>
                      </a:r>
                      <a:r>
                        <a:rPr lang="en-IN" baseline="0" dirty="0" smtClean="0"/>
                        <a:t> </a:t>
                      </a:r>
                      <a:r>
                        <a:rPr lang="en-IN" dirty="0" smtClean="0"/>
                        <a:t>(≥140) and &lt;11.1 (&lt;200)</a:t>
                      </a:r>
                      <a:endParaRPr lang="en-IN" dirty="0"/>
                    </a:p>
                  </a:txBody>
                  <a:tcPr/>
                </a:tc>
              </a:tr>
              <a:tr h="712670">
                <a:tc>
                  <a:txBody>
                    <a:bodyPr/>
                    <a:lstStyle/>
                    <a:p>
                      <a:r>
                        <a:rPr lang="en-US" dirty="0" smtClean="0"/>
                        <a:t>3. </a:t>
                      </a:r>
                      <a:endParaRPr lang="en-IN" dirty="0"/>
                    </a:p>
                  </a:txBody>
                  <a:tcPr/>
                </a:tc>
                <a:tc>
                  <a:txBody>
                    <a:bodyPr/>
                    <a:lstStyle/>
                    <a:p>
                      <a:r>
                        <a:rPr lang="en-US" dirty="0" smtClean="0"/>
                        <a:t>Impaired Fasting </a:t>
                      </a:r>
                      <a:r>
                        <a:rPr lang="en-US" dirty="0" err="1" smtClean="0"/>
                        <a:t>Glycemia</a:t>
                      </a:r>
                      <a:r>
                        <a:rPr lang="en-US" dirty="0" smtClean="0"/>
                        <a:t> (IFG)</a:t>
                      </a:r>
                      <a:endParaRPr lang="en-IN" dirty="0"/>
                    </a:p>
                  </a:txBody>
                  <a:tcPr/>
                </a:tc>
                <a:tc>
                  <a:txBody>
                    <a:bodyPr/>
                    <a:lstStyle/>
                    <a:p>
                      <a:endParaRPr lang="en-IN" dirty="0"/>
                    </a:p>
                  </a:txBody>
                  <a:tcPr/>
                </a:tc>
              </a:tr>
              <a:tr h="407240">
                <a:tc>
                  <a:txBody>
                    <a:bodyPr/>
                    <a:lstStyle/>
                    <a:p>
                      <a:endParaRPr lang="en-IN" dirty="0"/>
                    </a:p>
                  </a:txBody>
                  <a:tcPr/>
                </a:tc>
                <a:tc>
                  <a:txBody>
                    <a:bodyPr/>
                    <a:lstStyle/>
                    <a:p>
                      <a:r>
                        <a:rPr lang="en-US" dirty="0" smtClean="0"/>
                        <a:t>Fasting</a:t>
                      </a:r>
                      <a:endParaRPr lang="en-IN" dirty="0"/>
                    </a:p>
                  </a:txBody>
                  <a:tcPr/>
                </a:tc>
                <a:tc>
                  <a:txBody>
                    <a:bodyPr/>
                    <a:lstStyle/>
                    <a:p>
                      <a:r>
                        <a:rPr lang="en-IN" dirty="0" smtClean="0"/>
                        <a:t>≥and</a:t>
                      </a:r>
                      <a:r>
                        <a:rPr lang="en-IN" baseline="0" dirty="0" smtClean="0"/>
                        <a:t> &lt;7.0 (&lt;126)</a:t>
                      </a:r>
                      <a:r>
                        <a:rPr lang="en-IN" dirty="0" smtClean="0"/>
                        <a:t> 6.1 (≥110) </a:t>
                      </a:r>
                      <a:endParaRPr lang="en-IN" dirty="0"/>
                    </a:p>
                  </a:txBody>
                  <a:tcPr/>
                </a:tc>
              </a:tr>
              <a:tr h="407240">
                <a:tc>
                  <a:txBody>
                    <a:bodyPr/>
                    <a:lstStyle/>
                    <a:p>
                      <a:endParaRPr lang="en-IN" dirty="0"/>
                    </a:p>
                  </a:txBody>
                  <a:tcPr/>
                </a:tc>
                <a:tc>
                  <a:txBody>
                    <a:bodyPr/>
                    <a:lstStyle/>
                    <a:p>
                      <a:r>
                        <a:rPr lang="en-US" dirty="0" smtClean="0"/>
                        <a:t>2 hour post glucose load (75g)</a:t>
                      </a:r>
                      <a:endParaRPr lang="en-IN" dirty="0"/>
                    </a:p>
                  </a:txBody>
                  <a:tcPr/>
                </a:tc>
                <a:tc>
                  <a:txBody>
                    <a:bodyPr/>
                    <a:lstStyle/>
                    <a:p>
                      <a:r>
                        <a:rPr lang="en-US" dirty="0" smtClean="0"/>
                        <a:t>&lt;7.8 (&lt;140)</a:t>
                      </a:r>
                      <a:endParaRPr lang="en-IN" dirty="0"/>
                    </a:p>
                  </a:txBody>
                  <a:tcPr/>
                </a:tc>
              </a:tr>
            </a:tbl>
          </a:graphicData>
        </a:graphic>
      </p:graphicFrame>
    </p:spTree>
  </p:cSld>
  <p:clrMapOvr>
    <a:masterClrMapping/>
  </p:clrMapOvr>
  <p:timing>
    <p:tnLst>
      <p:par>
        <p:cTn id="1" dur="indefinite" restart="never" nodeType="tmRoot"/>
      </p:par>
    </p:tnLst>
  </p:timing>
</p:sld>
</file>

<file path=ppt/theme/_rels/theme4.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1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Nature">
  <a:themeElements>
    <a:clrScheme name="Nature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fontScheme name="Nat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ature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e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e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5.xml><?xml version="1.0" encoding="utf-8"?>
<a:theme xmlns:a="http://schemas.openxmlformats.org/drawingml/2006/main" name="Pulse">
  <a:themeElements>
    <a:clrScheme name="Pulse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fontScheme name="Puls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folHlink"/>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folHlink"/>
            </a:solidFill>
            <a:effectLst/>
            <a:latin typeface="Times New Roman" pitchFamily="18" charset="0"/>
          </a:defRPr>
        </a:defPPr>
      </a:lstStyle>
    </a:lnDef>
  </a:objectDefaults>
  <a:extraClrSchemeLst>
    <a:extraClrScheme>
      <a:clrScheme name="Pulse 1">
        <a:dk1>
          <a:srgbClr val="000000"/>
        </a:dk1>
        <a:lt1>
          <a:srgbClr val="CCECFF"/>
        </a:lt1>
        <a:dk2>
          <a:srgbClr val="000066"/>
        </a:dk2>
        <a:lt2>
          <a:srgbClr val="6699FF"/>
        </a:lt2>
        <a:accent1>
          <a:srgbClr val="33CCCC"/>
        </a:accent1>
        <a:accent2>
          <a:srgbClr val="0099FF"/>
        </a:accent2>
        <a:accent3>
          <a:srgbClr val="E2F4FF"/>
        </a:accent3>
        <a:accent4>
          <a:srgbClr val="000000"/>
        </a:accent4>
        <a:accent5>
          <a:srgbClr val="ADE2E2"/>
        </a:accent5>
        <a:accent6>
          <a:srgbClr val="008AE7"/>
        </a:accent6>
        <a:hlink>
          <a:srgbClr val="FFFFFF"/>
        </a:hlink>
        <a:folHlink>
          <a:srgbClr val="3366FF"/>
        </a:folHlink>
      </a:clrScheme>
      <a:clrMap bg1="lt1" tx1="dk1" bg2="lt2" tx2="dk2" accent1="accent1" accent2="accent2" accent3="accent3" accent4="accent4" accent5="accent5" accent6="accent6" hlink="hlink" folHlink="folHlink"/>
    </a:extraClrScheme>
    <a:extraClrScheme>
      <a:clrScheme name="Pulse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clrMap bg1="dk2" tx1="lt1" bg2="dk1" tx2="lt2" accent1="accent1" accent2="accent2" accent3="accent3" accent4="accent4" accent5="accent5" accent6="accent6" hlink="hlink" folHlink="folHlink"/>
    </a:extraClrScheme>
    <a:extraClrScheme>
      <a:clrScheme name="Pulse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Pulse 4">
        <a:dk1>
          <a:srgbClr val="000000"/>
        </a:dk1>
        <a:lt1>
          <a:srgbClr val="FFFFFF"/>
        </a:lt1>
        <a:dk2>
          <a:srgbClr val="660033"/>
        </a:dk2>
        <a:lt2>
          <a:srgbClr val="FFCC66"/>
        </a:lt2>
        <a:accent1>
          <a:srgbClr val="FF9900"/>
        </a:accent1>
        <a:accent2>
          <a:srgbClr val="440022"/>
        </a:accent2>
        <a:accent3>
          <a:srgbClr val="B8AAAD"/>
        </a:accent3>
        <a:accent4>
          <a:srgbClr val="DADADA"/>
        </a:accent4>
        <a:accent5>
          <a:srgbClr val="FFCAAA"/>
        </a:accent5>
        <a:accent6>
          <a:srgbClr val="3D001E"/>
        </a:accent6>
        <a:hlink>
          <a:srgbClr val="B20059"/>
        </a:hlink>
        <a:folHlink>
          <a:srgbClr val="FF6699"/>
        </a:folHlink>
      </a:clrScheme>
      <a:clrMap bg1="dk2" tx1="lt1" bg2="dk1" tx2="lt2" accent1="accent1" accent2="accent2" accent3="accent3" accent4="accent4" accent5="accent5" accent6="accent6" hlink="hlink" folHlink="folHlink"/>
    </a:extraClrScheme>
    <a:extraClrScheme>
      <a:clrScheme name="Pulse 5">
        <a:dk1>
          <a:srgbClr val="000000"/>
        </a:dk1>
        <a:lt1>
          <a:srgbClr val="FFFFFF"/>
        </a:lt1>
        <a:dk2>
          <a:srgbClr val="663300"/>
        </a:dk2>
        <a:lt2>
          <a:srgbClr val="FFCC66"/>
        </a:lt2>
        <a:accent1>
          <a:srgbClr val="FF9900"/>
        </a:accent1>
        <a:accent2>
          <a:srgbClr val="361B00"/>
        </a:accent2>
        <a:accent3>
          <a:srgbClr val="B8ADAA"/>
        </a:accent3>
        <a:accent4>
          <a:srgbClr val="DADADA"/>
        </a:accent4>
        <a:accent5>
          <a:srgbClr val="FFCAAA"/>
        </a:accent5>
        <a:accent6>
          <a:srgbClr val="301700"/>
        </a:accent6>
        <a:hlink>
          <a:srgbClr val="996633"/>
        </a:hlink>
        <a:folHlink>
          <a:srgbClr val="FF6699"/>
        </a:folHlink>
      </a:clrScheme>
      <a:clrMap bg1="dk2" tx1="lt1" bg2="dk1" tx2="lt2" accent1="accent1" accent2="accent2" accent3="accent3" accent4="accent4" accent5="accent5" accent6="accent6" hlink="hlink" folHlink="folHlink"/>
    </a:extraClrScheme>
    <a:extraClrScheme>
      <a:clrScheme name="Pulse 6">
        <a:dk1>
          <a:srgbClr val="000000"/>
        </a:dk1>
        <a:lt1>
          <a:srgbClr val="FFFFFF"/>
        </a:lt1>
        <a:dk2>
          <a:srgbClr val="003300"/>
        </a:dk2>
        <a:lt2>
          <a:srgbClr val="FFCC66"/>
        </a:lt2>
        <a:accent1>
          <a:srgbClr val="CC9900"/>
        </a:accent1>
        <a:accent2>
          <a:srgbClr val="001600"/>
        </a:accent2>
        <a:accent3>
          <a:srgbClr val="AAADAA"/>
        </a:accent3>
        <a:accent4>
          <a:srgbClr val="DADADA"/>
        </a:accent4>
        <a:accent5>
          <a:srgbClr val="E2CAAA"/>
        </a:accent5>
        <a:accent6>
          <a:srgbClr val="001300"/>
        </a:accent6>
        <a:hlink>
          <a:srgbClr val="006600"/>
        </a:hlink>
        <a:folHlink>
          <a:srgbClr val="009999"/>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2987</TotalTime>
  <Words>2967</Words>
  <Application>Microsoft Office PowerPoint</Application>
  <PresentationFormat>On-screen Show (4:3)</PresentationFormat>
  <Paragraphs>556</Paragraphs>
  <Slides>55</Slides>
  <Notes>8</Notes>
  <HiddenSlides>3</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55</vt:i4>
      </vt:variant>
    </vt:vector>
  </HeadingPairs>
  <TitlesOfParts>
    <vt:vector size="61" baseType="lpstr">
      <vt:lpstr>1_Office Theme</vt:lpstr>
      <vt:lpstr>Custom Design</vt:lpstr>
      <vt:lpstr>Nature</vt:lpstr>
      <vt:lpstr>Oriel</vt:lpstr>
      <vt:lpstr>Pulse</vt:lpstr>
      <vt:lpstr>Chart</vt:lpstr>
      <vt:lpstr>Slide 1</vt:lpstr>
      <vt:lpstr>Slide 2</vt:lpstr>
      <vt:lpstr>Slide 3</vt:lpstr>
      <vt:lpstr>Frame work                                                                                             </vt:lpstr>
      <vt:lpstr>Inrtoduction:</vt:lpstr>
      <vt:lpstr>Definition </vt:lpstr>
      <vt:lpstr>Clinical Classification</vt:lpstr>
      <vt:lpstr>   Classification of Diabetes Mellitus based on the age of the recognized onset. </vt:lpstr>
      <vt:lpstr>Slide 9</vt:lpstr>
      <vt:lpstr>Natural History of Type 2 Diabetes</vt:lpstr>
      <vt:lpstr>Burden of diabetes</vt:lpstr>
      <vt:lpstr>The global burden</vt:lpstr>
      <vt:lpstr>Global Prevalence Estimates, 2000 and 2030</vt:lpstr>
      <vt:lpstr>Slide 14</vt:lpstr>
      <vt:lpstr>Slide 15</vt:lpstr>
      <vt:lpstr>Slide 16</vt:lpstr>
      <vt:lpstr>Slide 17</vt:lpstr>
      <vt:lpstr>Prevalence T2DM in India (ICMR)</vt:lpstr>
      <vt:lpstr>Prevalence of T2DM in different habitats(ICMR)</vt:lpstr>
      <vt:lpstr>Prevalence of T2DM in different age-group(ICMR)</vt:lpstr>
      <vt:lpstr>Difference of diabetic rate among non-diabetic and diabetic(ICMR)</vt:lpstr>
      <vt:lpstr>Slide 22</vt:lpstr>
      <vt:lpstr>Estimated Number of diabetes in India</vt:lpstr>
      <vt:lpstr>Slide 24</vt:lpstr>
      <vt:lpstr>Slide 25</vt:lpstr>
      <vt:lpstr> Risk Factors Responsible For DM 2: </vt:lpstr>
      <vt:lpstr>Genetic factors </vt:lpstr>
      <vt:lpstr>Family History </vt:lpstr>
      <vt:lpstr>Plasma Lipids and Lipoproteins Level </vt:lpstr>
      <vt:lpstr>Hypertension </vt:lpstr>
      <vt:lpstr>  Low/High Birth Weight (Intra-uterine Environment exposure) </vt:lpstr>
      <vt:lpstr>Obesity </vt:lpstr>
      <vt:lpstr>Physical Inactivity </vt:lpstr>
      <vt:lpstr>Dietary Habits </vt:lpstr>
      <vt:lpstr>Slide 35</vt:lpstr>
      <vt:lpstr>Framingham Heart Study 30-Year Follow-Up: CVD Events in Patients With Diabetes (Ages 35-64)</vt:lpstr>
      <vt:lpstr>Slide 37</vt:lpstr>
      <vt:lpstr>Cardiovascular Disease and Diabetes</vt:lpstr>
      <vt:lpstr>Slide 39</vt:lpstr>
      <vt:lpstr>Slide 40</vt:lpstr>
      <vt:lpstr>Slide 41</vt:lpstr>
      <vt:lpstr>Slide 42</vt:lpstr>
      <vt:lpstr>5. Prevention and Control of Diabetes: </vt:lpstr>
      <vt:lpstr> </vt:lpstr>
      <vt:lpstr>Tools for identifying risk category for T2DM</vt:lpstr>
      <vt:lpstr>Methods of creating awareness</vt:lpstr>
      <vt:lpstr>Slide 47</vt:lpstr>
      <vt:lpstr>Lessons from UKPDS: Better control means fewer complications</vt:lpstr>
      <vt:lpstr>Slide 49</vt:lpstr>
      <vt:lpstr>Slide 50</vt:lpstr>
      <vt:lpstr>          Cont…. </vt:lpstr>
      <vt:lpstr>          </vt:lpstr>
      <vt:lpstr>`</vt:lpstr>
      <vt:lpstr>References: </vt:lpstr>
      <vt:lpstr>Slide 55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 Pramod</dc:creator>
  <cp:lastModifiedBy>Dr. Pramod</cp:lastModifiedBy>
  <cp:revision>258</cp:revision>
  <dcterms:created xsi:type="dcterms:W3CDTF">2013-04-28T03:28:45Z</dcterms:created>
  <dcterms:modified xsi:type="dcterms:W3CDTF">2013-05-02T08:21:46Z</dcterms:modified>
</cp:coreProperties>
</file>